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488" r:id="rId3"/>
    <p:sldId id="489" r:id="rId4"/>
    <p:sldId id="452" r:id="rId5"/>
    <p:sldId id="470" r:id="rId6"/>
    <p:sldId id="517" r:id="rId7"/>
    <p:sldId id="501" r:id="rId8"/>
    <p:sldId id="484" r:id="rId9"/>
    <p:sldId id="472" r:id="rId10"/>
    <p:sldId id="503" r:id="rId11"/>
    <p:sldId id="453" r:id="rId12"/>
    <p:sldId id="504" r:id="rId13"/>
    <p:sldId id="458" r:id="rId14"/>
    <p:sldId id="473" r:id="rId15"/>
    <p:sldId id="505" r:id="rId16"/>
    <p:sldId id="509" r:id="rId17"/>
    <p:sldId id="506" r:id="rId18"/>
    <p:sldId id="508" r:id="rId19"/>
    <p:sldId id="507" r:id="rId20"/>
    <p:sldId id="485" r:id="rId21"/>
    <p:sldId id="478" r:id="rId22"/>
    <p:sldId id="454" r:id="rId23"/>
    <p:sldId id="459" r:id="rId24"/>
    <p:sldId id="474" r:id="rId25"/>
    <p:sldId id="486" r:id="rId26"/>
    <p:sldId id="455" r:id="rId27"/>
    <p:sldId id="460" r:id="rId28"/>
    <p:sldId id="510" r:id="rId29"/>
    <p:sldId id="516" r:id="rId30"/>
    <p:sldId id="513" r:id="rId31"/>
    <p:sldId id="511" r:id="rId32"/>
    <p:sldId id="476" r:id="rId33"/>
    <p:sldId id="477" r:id="rId34"/>
    <p:sldId id="487" r:id="rId35"/>
    <p:sldId id="518" r:id="rId36"/>
    <p:sldId id="519" r:id="rId37"/>
    <p:sldId id="520" r:id="rId38"/>
    <p:sldId id="349" r:id="rId39"/>
    <p:sldId id="512" r:id="rId40"/>
    <p:sldId id="430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3A6"/>
    <a:srgbClr val="FFB685"/>
    <a:srgbClr val="E85C0E"/>
    <a:srgbClr val="0097CC"/>
    <a:srgbClr val="F5DB8E"/>
    <a:srgbClr val="FFF0D9"/>
    <a:srgbClr val="FFA72A"/>
    <a:srgbClr val="F0F5FA"/>
    <a:srgbClr val="1A8AFA"/>
    <a:srgbClr val="FDFF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4" autoAdjust="0"/>
    <p:restoredTop sz="94533" autoAdjust="0"/>
  </p:normalViewPr>
  <p:slideViewPr>
    <p:cSldViewPr>
      <p:cViewPr varScale="1">
        <p:scale>
          <a:sx n="92" d="100"/>
          <a:sy n="92" d="100"/>
        </p:scale>
        <p:origin x="300" y="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3/23/2016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4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8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0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en.wikipedia.org/wiki/Fibonacci_heap" TargetMode="External"/><Relationship Id="rId7" Type="http://schemas.openxmlformats.org/officeDocument/2006/relationships/hyperlink" Target="https://en.wikipedia.org/wiki/Soft_heap" TargetMode="External"/><Relationship Id="rId2" Type="http://schemas.openxmlformats.org/officeDocument/2006/relationships/hyperlink" Target="https://en.wikipedia.org/wiki/Binomial_he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kew_heap" TargetMode="External"/><Relationship Id="rId5" Type="http://schemas.openxmlformats.org/officeDocument/2006/relationships/hyperlink" Target="https://en.wikipedia.org/wiki/Treap" TargetMode="External"/><Relationship Id="rId4" Type="http://schemas.openxmlformats.org/officeDocument/2006/relationships/hyperlink" Target="https://en.wikipedia.org/wiki/Pairing_hea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x_tree" TargetMode="External"/><Relationship Id="rId2" Type="http://schemas.openxmlformats.org/officeDocument/2006/relationships/hyperlink" Target="https://en.wikipedia.org/wiki/Tri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hyperlink" Target="http://whiteboxcomputing.com/java/prefix_tre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Suffix_tre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le:U+2192.sv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terval_tre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41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trainings/1308/data-structures-february-2016" TargetMode="External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sfca.edu/~galles/visualization/BTree.html" TargetMode="External"/><Relationship Id="rId2" Type="http://schemas.openxmlformats.org/officeDocument/2006/relationships/hyperlink" Target="https://en.wikipedia.org/wiki/B-tre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ck_(data_storage)" TargetMode="External"/><Relationship Id="rId2" Type="http://schemas.openxmlformats.org/officeDocument/2006/relationships/hyperlink" Target="https://en.wikipedia.org/wiki/B+_tre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blog.jcole.us/2013/01/10/btree-index-structures-in-innodb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5812" y="589961"/>
            <a:ext cx="9434299" cy="105843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Advanced </a:t>
            </a:r>
            <a:r>
              <a:rPr lang="en-US" dirty="0" smtClean="0"/>
              <a:t>Tree Structures – Part II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752600"/>
            <a:ext cx="7910299" cy="131130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B-Trees, Heaps, Tries</a:t>
            </a:r>
            <a:r>
              <a:rPr lang="bg-BG" sz="3600" dirty="0" smtClean="0"/>
              <a:t>, </a:t>
            </a:r>
            <a:r>
              <a:rPr lang="en-US" sz="3600" dirty="0" smtClean="0"/>
              <a:t>Suffix Trees</a:t>
            </a:r>
            <a:r>
              <a:rPr lang="en-US" sz="3600" dirty="0"/>
              <a:t>, Space-Partitioning </a:t>
            </a:r>
            <a:r>
              <a:rPr lang="en-US" sz="3600" dirty="0" smtClean="0"/>
              <a:t>Trees</a:t>
            </a:r>
            <a:endParaRPr lang="en-US" sz="3600" dirty="0"/>
          </a:p>
        </p:txBody>
      </p:sp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0377" y="3558491"/>
            <a:ext cx="1556887" cy="1043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Advanced</a:t>
            </a: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GB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Tree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/>
            </a:r>
            <a:b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Structures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77198"/>
            <a:ext cx="3187613" cy="525135"/>
          </a:xfrm>
        </p:spPr>
        <p:txBody>
          <a:bodyPr/>
          <a:lstStyle/>
          <a:p>
            <a:r>
              <a:rPr lang="en-US" smtClean="0"/>
              <a:t>SoftUni Team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147097"/>
            <a:ext cx="3187614" cy="444343"/>
          </a:xfrm>
        </p:spPr>
        <p:txBody>
          <a:bodyPr/>
          <a:lstStyle/>
          <a:p>
            <a:r>
              <a:rPr lang="en-US" smtClean="0"/>
              <a:t>Technical Trainers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652203"/>
            <a:ext cx="3187613" cy="363552"/>
          </a:xfrm>
        </p:spPr>
        <p:txBody>
          <a:bodyPr/>
          <a:lstStyle/>
          <a:p>
            <a:r>
              <a:rPr lang="en-US" smtClean="0"/>
              <a:t>Software University</a:t>
            </a:r>
            <a:endParaRPr lang="en-US" dirty="0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93365"/>
            <a:ext cx="3187613" cy="331235"/>
          </a:xfrm>
        </p:spPr>
        <p:txBody>
          <a:bodyPr/>
          <a:lstStyle/>
          <a:p>
            <a:r>
              <a:rPr lang="en-US" smtClean="0">
                <a:hlinkClick r:id="rId4"/>
              </a:rPr>
              <a:t>http://softuni.bg</a:t>
            </a:r>
            <a:endParaRPr lang="en-US" dirty="0"/>
          </a:p>
        </p:txBody>
      </p:sp>
      <p:pic>
        <p:nvPicPr>
          <p:cNvPr id="23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419946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012" y="3355591"/>
            <a:ext cx="4405099" cy="2969009"/>
          </a:xfrm>
          <a:prstGeom prst="rect">
            <a:avLst/>
          </a:prstGeom>
        </p:spPr>
      </p:pic>
      <p:pic>
        <p:nvPicPr>
          <p:cNvPr id="16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33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097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en-GB" dirty="0" smtClean="0"/>
              <a:t>Priority Queue and Heaps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Heap, Binary Heap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394" y="1066800"/>
            <a:ext cx="4676037" cy="3542083"/>
          </a:xfrm>
          <a:prstGeom prst="roundRect">
            <a:avLst>
              <a:gd name="adj" fmla="val 1640"/>
            </a:avLst>
          </a:prstGeom>
        </p:spPr>
      </p:pic>
    </p:spTree>
    <p:extLst>
      <p:ext uri="{BB962C8B-B14F-4D97-AF65-F5344CB8AC3E}">
        <p14:creationId xmlns:p14="http://schemas.microsoft.com/office/powerpoint/2010/main" val="37888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Priority queue </a:t>
            </a:r>
            <a:r>
              <a:rPr lang="en-US" dirty="0" smtClean="0"/>
              <a:t>in an abstract data type (ADT) that supports: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Insert-with-Priority(element,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priority)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Pull-Highest-Priority-Element()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Peek-Highest-Priority-Element()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element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In C# and Java usually the priority is passed as comparator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IComparable&lt;T&gt;</a:t>
            </a:r>
            <a:r>
              <a:rPr lang="en-US" dirty="0" smtClean="0">
                <a:sym typeface="Wingdings" panose="05000000000000000000" pitchFamily="2" charset="2"/>
              </a:rPr>
              <a:t> in C#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Comparable&lt;T&gt;</a:t>
            </a:r>
            <a:r>
              <a:rPr lang="en-US" dirty="0" smtClean="0">
                <a:sym typeface="Wingdings" panose="05000000000000000000" pitchFamily="2" charset="2"/>
              </a:rPr>
              <a:t> in Java</a:t>
            </a:r>
          </a:p>
          <a:p>
            <a:r>
              <a:rPr lang="en-US" dirty="0">
                <a:sym typeface="Wingdings" panose="05000000000000000000" pitchFamily="2" charset="2"/>
              </a:rPr>
              <a:t>Priority queue can be efficiently implemented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heap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Any balanced search tree could work as well (e.g. AVL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Heap</a:t>
            </a:r>
            <a:r>
              <a:rPr lang="en-GB" dirty="0" smtClean="0"/>
              <a:t> is a special type of balanced binary tree stored in array</a:t>
            </a:r>
          </a:p>
          <a:p>
            <a:pPr>
              <a:lnSpc>
                <a:spcPct val="110000"/>
              </a:lnSpc>
            </a:pPr>
            <a:r>
              <a:rPr lang="en-GB" dirty="0" smtClean="0"/>
              <a:t>Heap holds the "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property</a:t>
            </a:r>
            <a:r>
              <a:rPr lang="en-US" dirty="0" smtClean="0"/>
              <a:t>"</a:t>
            </a:r>
            <a:r>
              <a:rPr lang="en-GB" dirty="0" smtClean="0"/>
              <a:t>: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parent ≤ children</a:t>
            </a:r>
          </a:p>
          <a:p>
            <a:pPr lvl="1">
              <a:lnSpc>
                <a:spcPct val="110000"/>
              </a:lnSpc>
            </a:pPr>
            <a:r>
              <a:rPr lang="en-GB" dirty="0" smtClean="0"/>
              <a:t>Each child node should be greater or smaller than its parent</a:t>
            </a:r>
            <a:endParaRPr lang="en-GB" dirty="0"/>
          </a:p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Max Heap</a:t>
            </a:r>
          </a:p>
          <a:p>
            <a:pPr lvl="1">
              <a:lnSpc>
                <a:spcPct val="110000"/>
              </a:lnSpc>
            </a:pPr>
            <a:r>
              <a:rPr lang="en-GB" dirty="0" smtClean="0"/>
              <a:t>The parent nodes are always greater</a:t>
            </a:r>
            <a:br>
              <a:rPr lang="en-GB" dirty="0" smtClean="0"/>
            </a:br>
            <a:r>
              <a:rPr lang="en-GB" dirty="0" smtClean="0"/>
              <a:t>or equal to the child nodes</a:t>
            </a:r>
          </a:p>
          <a:p>
            <a:pPr>
              <a:lnSpc>
                <a:spcPct val="110000"/>
              </a:lnSpc>
            </a:pP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Min Heap</a:t>
            </a:r>
            <a:endParaRPr lang="en-GB" dirty="0" smtClean="0"/>
          </a:p>
          <a:p>
            <a:pPr lvl="1">
              <a:lnSpc>
                <a:spcPct val="110000"/>
              </a:lnSpc>
            </a:pPr>
            <a:r>
              <a:rPr lang="en-GB" dirty="0" smtClean="0"/>
              <a:t>The parent nodes are always less than</a:t>
            </a:r>
            <a:br>
              <a:rPr lang="en-GB" dirty="0" smtClean="0"/>
            </a:br>
            <a:r>
              <a:rPr lang="en-GB" dirty="0" smtClean="0"/>
              <a:t>or equal to the child nodes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Heap?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030" y="3810000"/>
            <a:ext cx="4045226" cy="2514600"/>
          </a:xfrm>
          <a:prstGeom prst="roundRect">
            <a:avLst>
              <a:gd name="adj" fmla="val 2174"/>
            </a:avLst>
          </a:prstGeom>
        </p:spPr>
      </p:pic>
    </p:spTree>
    <p:extLst>
      <p:ext uri="{BB962C8B-B14F-4D97-AF65-F5344CB8AC3E}">
        <p14:creationId xmlns:p14="http://schemas.microsoft.com/office/powerpoint/2010/main" val="108179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Binary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heap </a:t>
            </a:r>
            <a:r>
              <a:rPr lang="en-GB" dirty="0"/>
              <a:t>is a heap data structure </a:t>
            </a:r>
            <a:r>
              <a:rPr lang="en-GB" dirty="0" smtClean="0"/>
              <a:t>representing a </a:t>
            </a:r>
            <a:r>
              <a:rPr lang="en-GB" dirty="0"/>
              <a:t>binary </a:t>
            </a:r>
            <a:r>
              <a:rPr lang="en-GB" dirty="0" smtClean="0"/>
              <a:t>tree</a:t>
            </a:r>
            <a:endParaRPr lang="bg-BG" dirty="0" smtClean="0"/>
          </a:p>
          <a:p>
            <a:pPr lvl="1"/>
            <a:r>
              <a:rPr lang="en-US" dirty="0" smtClean="0"/>
              <a:t>Efficiently stored in a single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(no pointers at all)</a:t>
            </a:r>
            <a:endParaRPr lang="en-GB" dirty="0" smtClean="0"/>
          </a:p>
          <a:p>
            <a:r>
              <a:rPr lang="en-US" dirty="0" smtClean="0"/>
              <a:t>Binary heap have two constraints: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Shape property</a:t>
            </a:r>
            <a:r>
              <a:rPr lang="en-US" dirty="0" smtClean="0"/>
              <a:t>: </a:t>
            </a:r>
            <a:r>
              <a:rPr lang="bg-BG" dirty="0" smtClean="0"/>
              <a:t>а</a:t>
            </a:r>
            <a:r>
              <a:rPr lang="en-US" dirty="0" smtClean="0"/>
              <a:t> binary heap is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complete binary tree</a:t>
            </a:r>
          </a:p>
          <a:p>
            <a:pPr lvl="1"/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: all nodes are either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greater than or equal to </a:t>
            </a:r>
            <a:r>
              <a:rPr lang="en-US" dirty="0" smtClean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less than or equal to </a:t>
            </a:r>
            <a:r>
              <a:rPr lang="en-US" dirty="0" smtClean="0"/>
              <a:t>each of its children</a:t>
            </a:r>
            <a:endParaRPr lang="en-US" dirty="0"/>
          </a:p>
          <a:p>
            <a:pPr>
              <a:lnSpc>
                <a:spcPct val="95000"/>
              </a:lnSpc>
            </a:pPr>
            <a:r>
              <a:rPr lang="en-US" dirty="0" smtClean="0"/>
              <a:t>Binary heap efficiently implements a priority</a:t>
            </a:r>
            <a:br>
              <a:rPr lang="en-US" dirty="0" smtClean="0"/>
            </a:br>
            <a:r>
              <a:rPr lang="en-US" dirty="0" smtClean="0"/>
              <a:t>queue by binary tree stored as array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779" y="4572000"/>
            <a:ext cx="2691633" cy="1759237"/>
          </a:xfrm>
          <a:prstGeom prst="roundRect">
            <a:avLst>
              <a:gd name="adj" fmla="val 1776"/>
            </a:avLst>
          </a:prstGeom>
        </p:spPr>
      </p:pic>
    </p:spTree>
    <p:extLst>
      <p:ext uri="{BB962C8B-B14F-4D97-AF65-F5344CB8AC3E}">
        <p14:creationId xmlns:p14="http://schemas.microsoft.com/office/powerpoint/2010/main" val="25721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Binary heap can be efficiently stored in an array</a:t>
            </a:r>
          </a:p>
          <a:p>
            <a:pPr lvl="1"/>
            <a:r>
              <a:rPr lang="en-US" dirty="0" smtClean="0"/>
              <a:t>Nodes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2*k</a:t>
            </a:r>
            <a:r>
              <a:rPr lang="en-US" dirty="0" smtClean="0"/>
              <a:t> and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2*k+1</a:t>
            </a:r>
            <a:r>
              <a:rPr lang="en-US" dirty="0" smtClean="0"/>
              <a:t> have parent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Operations: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Extract-Max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Build-Max-Heap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Heapify-Up</a:t>
            </a:r>
            <a:r>
              <a:rPr lang="en-US" dirty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Heapify-Down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 – Array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590800"/>
            <a:ext cx="7013576" cy="1965262"/>
          </a:xfrm>
          <a:prstGeom prst="roundRect">
            <a:avLst>
              <a:gd name="adj" fmla="val 2287"/>
            </a:avLst>
          </a:prstGeom>
        </p:spPr>
      </p:pic>
    </p:spTree>
    <p:extLst>
      <p:ext uri="{BB962C8B-B14F-4D97-AF65-F5344CB8AC3E}">
        <p14:creationId xmlns:p14="http://schemas.microsoft.com/office/powerpoint/2010/main" val="342968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How to calculate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parent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children</a:t>
            </a:r>
            <a:r>
              <a:rPr lang="en-US" dirty="0" smtClean="0"/>
              <a:t> of given node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parent(i) = (i - 1) / 2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leftChild(i) = 2 * i + 1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rightChild(i) = 2 * i + 2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 in Array: Tree Node Indexes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236" y="2057400"/>
            <a:ext cx="7347176" cy="2058740"/>
          </a:xfrm>
          <a:prstGeom prst="roundRect">
            <a:avLst>
              <a:gd name="adj" fmla="val 2287"/>
            </a:avLst>
          </a:prstGeom>
        </p:spPr>
      </p:pic>
    </p:spTree>
    <p:extLst>
      <p:ext uri="{BB962C8B-B14F-4D97-AF65-F5344CB8AC3E}">
        <p14:creationId xmlns:p14="http://schemas.microsoft.com/office/powerpoint/2010/main" val="145508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Apply the "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" down from given node: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Heap: </a:t>
            </a:r>
            <a:r>
              <a:rPr lang="en-US" noProof="1" smtClean="0"/>
              <a:t>Heapify-Down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937" y="1938040"/>
            <a:ext cx="10816950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Heapify-Down(heapArr, i</a:t>
            </a:r>
            <a:r>
              <a:rPr lang="en-US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leftChild(i);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2*i + 1</a:t>
            </a:r>
            <a:endParaRPr lang="en-US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rightChild(i); </a:t>
            </a:r>
            <a:r>
              <a:rPr lang="en-US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2*i + 2</a:t>
            </a:r>
            <a:endParaRPr lang="en-US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left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length(heapArr) &amp;&amp; heapArr[left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&gt;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heapArr[largest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right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length(heapArr) &amp;&amp; heapArr[right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&gt;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heapArr[largest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largest = </a:t>
            </a: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largest ≠ i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Swap(heapArr[i], heapArr[largest]);</a:t>
            </a:r>
            <a:endParaRPr lang="en-US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Heapify-Down(largest);</a:t>
            </a:r>
            <a:endParaRPr lang="en-US" b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Apply the "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heap property</a:t>
            </a:r>
            <a:r>
              <a:rPr lang="en-US" dirty="0" smtClean="0"/>
              <a:t>" up from given node:</a:t>
            </a:r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 smtClean="0"/>
              <a:t>Insert a new node: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Heap: </a:t>
            </a:r>
            <a:r>
              <a:rPr lang="en-US" noProof="1" smtClean="0"/>
              <a:t>Heapify-Up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4318" y="1905000"/>
            <a:ext cx="1066409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Heapify-Up(heapArr, i)</a:t>
            </a:r>
            <a:endParaRPr lang="en-US" sz="2600" b="1" i="1" spc="-50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hasParent(i)</a:t>
            </a: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 &gt;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heapArr(i) &gt; heapArr(parent(i</a:t>
            </a:r>
            <a:r>
              <a:rPr lang="en-US" sz="2600" b="1" spc="-50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r>
              <a:rPr lang="en-US" sz="2600" b="1" spc="-50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i="1" spc="-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i="1" spc="-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- 1) / 2</a:t>
            </a:r>
            <a:endParaRPr lang="en-US" sz="2600" b="1" i="1" spc="-50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Swap(heapArr[i], heapArr[parent(i)]);</a:t>
            </a:r>
            <a:endParaRPr lang="en-US" sz="26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spc="-50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 = parent;</a:t>
            </a:r>
            <a:endParaRPr lang="en-US" sz="2600" b="1" spc="-50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7042" y="4911906"/>
            <a:ext cx="10671369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Insert(heapArr, node)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heapArr.Append(node);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Heapify-Up(heapArr, lastElement(heapArr));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3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Build a binary heap from array of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Extract the max element from the heap: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Heap: </a:t>
            </a:r>
            <a:r>
              <a:rPr lang="en-US" noProof="1" smtClean="0"/>
              <a:t>Build-Max-Heap and Insert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002" y="1779896"/>
            <a:ext cx="10673410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Build-Max-Heap(heapArr)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i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length(heapArr) / 2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downto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Heapify-Down(heapArr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i)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3886200"/>
            <a:ext cx="1067341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Extract-Max(heapArr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heapArr[0];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heapArr[0] = delete last element from heapArr;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length(heapArr) &gt;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Heapify-Down(0);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max;</a:t>
            </a:r>
          </a:p>
        </p:txBody>
      </p:sp>
    </p:spTree>
    <p:extLst>
      <p:ext uri="{BB962C8B-B14F-4D97-AF65-F5344CB8AC3E}">
        <p14:creationId xmlns:p14="http://schemas.microsoft.com/office/powerpoint/2010/main" val="26993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1990"/>
            <a:ext cx="10363200" cy="820600"/>
          </a:xfrm>
        </p:spPr>
        <p:txBody>
          <a:bodyPr/>
          <a:lstStyle/>
          <a:p>
            <a:r>
              <a:rPr lang="en-US" dirty="0" smtClean="0"/>
              <a:t>Implementing Binary Heap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57358"/>
            <a:ext cx="10363200" cy="719034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13" y="900190"/>
            <a:ext cx="4724400" cy="3832668"/>
          </a:xfrm>
          <a:prstGeom prst="roundRect">
            <a:avLst>
              <a:gd name="adj" fmla="val 762"/>
            </a:avLst>
          </a:prstGeom>
        </p:spPr>
      </p:pic>
    </p:spTree>
    <p:extLst>
      <p:ext uri="{BB962C8B-B14F-4D97-AF65-F5344CB8AC3E}">
        <p14:creationId xmlns:p14="http://schemas.microsoft.com/office/powerpoint/2010/main" val="42468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sz="3500" dirty="0" smtClean="0"/>
              <a:t>B-Trees</a:t>
            </a:r>
          </a:p>
          <a:p>
            <a:pPr marL="622300" lvl="1" indent="-265113"/>
            <a:r>
              <a:rPr lang="en-US" dirty="0" smtClean="0"/>
              <a:t>B-Tree, B+ Tree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Heaps</a:t>
            </a:r>
          </a:p>
          <a:p>
            <a:pPr marL="622300" lvl="1" indent="-265113"/>
            <a:r>
              <a:rPr lang="en-US" dirty="0" smtClean="0"/>
              <a:t>Binary Heap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Tries</a:t>
            </a:r>
          </a:p>
          <a:p>
            <a:pPr marL="622300" lvl="1" indent="-265113"/>
            <a:r>
              <a:rPr lang="en-US" dirty="0" smtClean="0"/>
              <a:t>Trie, Suffix Tree</a:t>
            </a:r>
          </a:p>
          <a:p>
            <a:pPr marL="442913" indent="-442913">
              <a:buFontTx/>
              <a:buAutoNum type="arabicPeriod"/>
            </a:pPr>
            <a:r>
              <a:rPr lang="en-US" sz="3500" dirty="0" smtClean="0"/>
              <a:t>Space-Partitioning Trees</a:t>
            </a:r>
            <a:endParaRPr lang="en-US" dirty="0" smtClean="0"/>
          </a:p>
          <a:p>
            <a:pPr marL="622300" lvl="1" indent="-265113"/>
            <a:r>
              <a:rPr lang="en-US" dirty="0" smtClean="0"/>
              <a:t>Quad-Tree, K-d Tree, BSP Tree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811" y="1600200"/>
            <a:ext cx="3429001" cy="442144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664999" y="2560397"/>
            <a:ext cx="3953413" cy="2849803"/>
            <a:chOff x="3905821" y="2383189"/>
            <a:chExt cx="4520612" cy="3299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1412" y="2383189"/>
              <a:ext cx="3475021" cy="23288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821" y="3353590"/>
              <a:ext cx="3475021" cy="232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8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Binomial heap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Fibonacci heap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Pairing heap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Treap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Skew heap</a:t>
            </a:r>
            <a:endParaRPr lang="en-US" dirty="0"/>
          </a:p>
          <a:p>
            <a:r>
              <a:rPr lang="en-US" dirty="0" smtClean="0">
                <a:hlinkClick r:id="rId7"/>
              </a:rPr>
              <a:t>Soft heap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Heap Data Structures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2167091"/>
            <a:ext cx="4864615" cy="3474725"/>
          </a:xfrm>
          <a:prstGeom prst="roundRect">
            <a:avLst>
              <a:gd name="adj" fmla="val 1349"/>
            </a:avLst>
          </a:prstGeom>
        </p:spPr>
      </p:pic>
    </p:spTree>
    <p:extLst>
      <p:ext uri="{BB962C8B-B14F-4D97-AF65-F5344CB8AC3E}">
        <p14:creationId xmlns:p14="http://schemas.microsoft.com/office/powerpoint/2010/main" val="232498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1" smtClean="0"/>
              <a:t>Trie</a:t>
            </a:r>
            <a:r>
              <a:rPr lang="en-GB" dirty="0" smtClean="0"/>
              <a:t> and Suffix Tree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13" y="1219200"/>
            <a:ext cx="36068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  <a:hlinkClick r:id="rId2"/>
              </a:rPr>
              <a:t>Trie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 smtClean="0"/>
              <a:t>(</a:t>
            </a:r>
            <a:r>
              <a:rPr lang="en-US" noProof="1" smtClean="0">
                <a:hlinkClick r:id="rId3"/>
              </a:rPr>
              <a:t>radix tree</a:t>
            </a:r>
            <a:r>
              <a:rPr lang="en-US" noProof="1" smtClean="0"/>
              <a:t> or </a:t>
            </a:r>
            <a:r>
              <a:rPr lang="en-US" noProof="1" smtClean="0">
                <a:hlinkClick r:id="rId4"/>
              </a:rPr>
              <a:t>prefix </a:t>
            </a:r>
            <a:r>
              <a:rPr lang="en-US" noProof="1">
                <a:hlinkClick r:id="rId4"/>
              </a:rPr>
              <a:t>tree</a:t>
            </a:r>
            <a:r>
              <a:rPr lang="en-US" noProof="1" smtClean="0"/>
              <a:t>) is an ordered tree data structure</a:t>
            </a:r>
            <a:endParaRPr lang="en-US" noProof="1"/>
          </a:p>
          <a:p>
            <a:pPr lvl="1">
              <a:lnSpc>
                <a:spcPct val="95000"/>
              </a:lnSpc>
            </a:pPr>
            <a:r>
              <a:rPr lang="en-US" noProof="1"/>
              <a:t>Special tree structure used for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fast multi-pattern matching</a:t>
            </a:r>
          </a:p>
          <a:p>
            <a:pPr lvl="1">
              <a:lnSpc>
                <a:spcPct val="95000"/>
              </a:lnSpc>
            </a:pPr>
            <a:r>
              <a:rPr lang="en-US" noProof="1" smtClean="0"/>
              <a:t>Used to store a dynamic set where the keys are usually strings</a:t>
            </a:r>
            <a:endParaRPr lang="en-US" noProof="1"/>
          </a:p>
          <a:p>
            <a:endParaRPr lang="en-US" dirty="0" smtClean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Dictionaries</a:t>
            </a:r>
          </a:p>
          <a:p>
            <a:pPr lvl="1"/>
            <a:r>
              <a:rPr lang="en-US" dirty="0" smtClean="0"/>
              <a:t>Text searching  </a:t>
            </a:r>
          </a:p>
          <a:p>
            <a:pPr lvl="1"/>
            <a:r>
              <a:rPr lang="en-US" dirty="0" smtClean="0"/>
              <a:t>Compression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Trie?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3200400"/>
            <a:ext cx="5238750" cy="3239993"/>
          </a:xfrm>
          <a:prstGeom prst="roundRect">
            <a:avLst>
              <a:gd name="adj" fmla="val 1082"/>
            </a:avLst>
          </a:prstGeom>
        </p:spPr>
      </p:pic>
    </p:spTree>
    <p:extLst>
      <p:ext uri="{BB962C8B-B14F-4D97-AF65-F5344CB8AC3E}">
        <p14:creationId xmlns:p14="http://schemas.microsoft.com/office/powerpoint/2010/main" val="32350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b="1" dirty="0">
                <a:hlinkClick r:id="rId2"/>
              </a:rPr>
              <a:t>Suffix </a:t>
            </a:r>
            <a:r>
              <a:rPr lang="en-US" b="1" dirty="0" smtClean="0">
                <a:hlinkClick r:id="rId2"/>
              </a:rPr>
              <a:t>tree</a:t>
            </a:r>
            <a:r>
              <a:rPr lang="en-US" dirty="0" smtClean="0"/>
              <a:t> (position </a:t>
            </a:r>
            <a:r>
              <a:rPr lang="en-US" dirty="0"/>
              <a:t>tree</a:t>
            </a:r>
            <a:r>
              <a:rPr lang="en-US" dirty="0" smtClean="0"/>
              <a:t>) is a compressed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trie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Represents </a:t>
            </a:r>
            <a:r>
              <a:rPr lang="en-US" dirty="0"/>
              <a:t>the suffixes of given </a:t>
            </a:r>
            <a:r>
              <a:rPr lang="en-US" dirty="0" smtClean="0"/>
              <a:t>string as their keys and positions in the text as their values</a:t>
            </a:r>
            <a:endParaRPr lang="en-US" dirty="0"/>
          </a:p>
          <a:p>
            <a:pPr lvl="1">
              <a:lnSpc>
                <a:spcPct val="95000"/>
              </a:lnSpc>
            </a:pPr>
            <a:r>
              <a:rPr lang="en-US" dirty="0"/>
              <a:t>Used to implement fast search in </a:t>
            </a:r>
            <a:r>
              <a:rPr lang="en-US" dirty="0" smtClean="0"/>
              <a:t>string</a:t>
            </a:r>
          </a:p>
          <a:p>
            <a:pPr>
              <a:lnSpc>
                <a:spcPct val="95000"/>
              </a:lnSpc>
            </a:pPr>
            <a:r>
              <a:rPr lang="en-US" dirty="0" smtClean="0"/>
              <a:t>Applications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String search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Finding substrings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Searching for patterns</a:t>
            </a:r>
            <a:endParaRPr lang="en-US" dirty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2407866"/>
            <a:ext cx="3067050" cy="39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6800"/>
            <a:ext cx="10363200" cy="820600"/>
          </a:xfrm>
        </p:spPr>
        <p:txBody>
          <a:bodyPr/>
          <a:lstStyle/>
          <a:p>
            <a:r>
              <a:rPr lang="en-US" noProof="1" smtClean="0"/>
              <a:t>Trie</a:t>
            </a:r>
            <a:r>
              <a:rPr lang="en-US" dirty="0" smtClean="0"/>
              <a:t> – Implementation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odhyan.com/blog/wp-content/uploads/2010/11/trie-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838200"/>
            <a:ext cx="381952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1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26496"/>
            <a:ext cx="10363200" cy="820600"/>
          </a:xfrm>
        </p:spPr>
        <p:txBody>
          <a:bodyPr/>
          <a:lstStyle/>
          <a:p>
            <a:r>
              <a:rPr lang="en-US" dirty="0"/>
              <a:t>Space-Partitioning </a:t>
            </a:r>
            <a:r>
              <a:rPr lang="en-US" dirty="0" smtClean="0"/>
              <a:t>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BSP-Tree, K-d </a:t>
            </a:r>
            <a:r>
              <a:rPr lang="en-GB" dirty="0"/>
              <a:t>Tree, Interval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4" y="1219200"/>
            <a:ext cx="5029198" cy="34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Tree data structures used for:</a:t>
            </a:r>
          </a:p>
          <a:p>
            <a:pPr lvl="1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Space partitioning </a:t>
            </a:r>
            <a:r>
              <a:rPr lang="en-GB" dirty="0" smtClean="0"/>
              <a:t>– process of dividing a space into two or more subsets</a:t>
            </a:r>
          </a:p>
          <a:p>
            <a:pPr lvl="1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Binary space partitioning </a:t>
            </a:r>
            <a:r>
              <a:rPr lang="en-GB" dirty="0" smtClean="0"/>
              <a:t>– method for recursively subdividing a space into convex sets by hyperplanes</a:t>
            </a:r>
          </a:p>
          <a:p>
            <a:r>
              <a:rPr lang="en-GB" dirty="0" smtClean="0"/>
              <a:t>Applications:</a:t>
            </a:r>
          </a:p>
          <a:p>
            <a:pPr lvl="1"/>
            <a:r>
              <a:rPr lang="en-GB" dirty="0" smtClean="0"/>
              <a:t>Computer graphics </a:t>
            </a:r>
          </a:p>
          <a:p>
            <a:pPr lvl="1"/>
            <a:r>
              <a:rPr lang="en-GB" dirty="0" smtClean="0"/>
              <a:t>Ray tracing</a:t>
            </a:r>
            <a:endParaRPr lang="en-GB" dirty="0"/>
          </a:p>
          <a:p>
            <a:pPr lvl="1"/>
            <a:r>
              <a:rPr lang="en-GB" dirty="0" smtClean="0"/>
              <a:t>Collision detection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Space-Partitioning Tree?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3733800"/>
            <a:ext cx="3920413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2" name="Content Placeholder 71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807079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Quad-Trees</a:t>
            </a:r>
            <a:r>
              <a:rPr lang="en-US" dirty="0" smtClean="0"/>
              <a:t> are 2D space partitioning trees</a:t>
            </a:r>
          </a:p>
          <a:p>
            <a:pPr lvl="1"/>
            <a:r>
              <a:rPr lang="en-US" dirty="0" smtClean="0"/>
              <a:t>Recursively divide space into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quads</a:t>
            </a:r>
            <a:r>
              <a:rPr lang="en-US" dirty="0" smtClean="0"/>
              <a:t> (quadrants)</a:t>
            </a:r>
          </a:p>
          <a:p>
            <a:pPr lvl="1"/>
            <a:r>
              <a:rPr lang="en-US" dirty="0" smtClean="0"/>
              <a:t>Each node has 0 or 4 children</a:t>
            </a:r>
          </a:p>
          <a:p>
            <a:pPr lvl="1"/>
            <a:r>
              <a:rPr lang="en-US" dirty="0" smtClean="0"/>
              <a:t>Offer efficient bounds check for collision detection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 Trees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26451" y="3657600"/>
            <a:ext cx="6147979" cy="2907850"/>
            <a:chOff x="5451481" y="1046814"/>
            <a:chExt cx="6147979" cy="2907850"/>
          </a:xfrm>
        </p:grpSpPr>
        <p:sp>
          <p:nvSpPr>
            <p:cNvPr id="5" name="Rectangle 4"/>
            <p:cNvSpPr/>
            <p:nvPr/>
          </p:nvSpPr>
          <p:spPr>
            <a:xfrm flipH="1">
              <a:off x="5451481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6" name="Straight Arrow Connector 5"/>
            <p:cNvCxnSpPr>
              <a:cxnSpLocks noChangeShapeType="1"/>
              <a:endCxn id="5" idx="0"/>
            </p:cNvCxnSpPr>
            <p:nvPr/>
          </p:nvCxnSpPr>
          <p:spPr bwMode="auto">
            <a:xfrm flipH="1">
              <a:off x="5895660" y="1660855"/>
              <a:ext cx="1483116" cy="53699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7" name="Straight Arrow Connector 6"/>
            <p:cNvCxnSpPr>
              <a:cxnSpLocks noChangeShapeType="1"/>
              <a:endCxn id="17" idx="0"/>
            </p:cNvCxnSpPr>
            <p:nvPr/>
          </p:nvCxnSpPr>
          <p:spPr bwMode="auto">
            <a:xfrm>
              <a:off x="7796396" y="1665364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8" name="Straight Arrow Connector 7"/>
            <p:cNvCxnSpPr>
              <a:cxnSpLocks noChangeShapeType="1"/>
              <a:endCxn id="16" idx="0"/>
            </p:cNvCxnSpPr>
            <p:nvPr/>
          </p:nvCxnSpPr>
          <p:spPr bwMode="auto">
            <a:xfrm flipH="1">
              <a:off x="7092850" y="1665364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9" name="Straight Arrow Connector 8"/>
            <p:cNvCxnSpPr>
              <a:cxnSpLocks noChangeShapeType="1"/>
              <a:endCxn id="15" idx="0"/>
            </p:cNvCxnSpPr>
            <p:nvPr/>
          </p:nvCxnSpPr>
          <p:spPr bwMode="auto">
            <a:xfrm>
              <a:off x="8105284" y="1665364"/>
              <a:ext cx="1424355" cy="537262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5632542" y="2247363"/>
              <a:ext cx="526236" cy="48677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9085460" y="2202626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6648671" y="2198117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flipH="1">
              <a:off x="7892826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7282933" y="1046814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74345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flipH="1">
              <a:off x="107111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8561942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6443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Oval 5"/>
            <p:cNvSpPr>
              <a:spLocks noChangeArrowheads="1"/>
            </p:cNvSpPr>
            <p:nvPr/>
          </p:nvSpPr>
          <p:spPr bwMode="auto">
            <a:xfrm>
              <a:off x="6823514" y="2248478"/>
              <a:ext cx="541771" cy="50114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Oval 5"/>
            <p:cNvSpPr>
              <a:spLocks noChangeArrowheads="1"/>
            </p:cNvSpPr>
            <p:nvPr/>
          </p:nvSpPr>
          <p:spPr bwMode="auto">
            <a:xfrm>
              <a:off x="7458271" y="1099067"/>
              <a:ext cx="537681" cy="49735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10872617" y="3392268"/>
              <a:ext cx="565325" cy="522928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Oval 5"/>
            <p:cNvSpPr>
              <a:spLocks noChangeArrowheads="1"/>
            </p:cNvSpPr>
            <p:nvPr/>
          </p:nvSpPr>
          <p:spPr bwMode="auto">
            <a:xfrm>
              <a:off x="9282901" y="2252987"/>
              <a:ext cx="516960" cy="478191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5"/>
            <p:cNvSpPr>
              <a:spLocks noChangeArrowheads="1"/>
            </p:cNvSpPr>
            <p:nvPr/>
          </p:nvSpPr>
          <p:spPr bwMode="auto">
            <a:xfrm>
              <a:off x="9858052" y="3440585"/>
              <a:ext cx="460855" cy="426293"/>
            </a:xfrm>
            <a:prstGeom prst="triangle">
              <a:avLst/>
            </a:prstGeom>
            <a:solidFill>
              <a:srgbClr val="C0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Oval 5"/>
            <p:cNvSpPr>
              <a:spLocks noChangeArrowheads="1"/>
            </p:cNvSpPr>
            <p:nvPr/>
          </p:nvSpPr>
          <p:spPr bwMode="auto">
            <a:xfrm>
              <a:off x="8783521" y="3432737"/>
              <a:ext cx="469339" cy="43414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49" name="Straight Arrow Connector 48"/>
            <p:cNvCxnSpPr>
              <a:cxnSpLocks noChangeShapeType="1"/>
              <a:endCxn id="19" idx="0"/>
            </p:cNvCxnSpPr>
            <p:nvPr/>
          </p:nvCxnSpPr>
          <p:spPr bwMode="auto">
            <a:xfrm flipH="1">
              <a:off x="7878680" y="2799981"/>
              <a:ext cx="1310741" cy="552819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0" name="Straight Arrow Connector 49"/>
            <p:cNvCxnSpPr>
              <a:cxnSpLocks noChangeShapeType="1"/>
            </p:cNvCxnSpPr>
            <p:nvPr/>
          </p:nvCxnSpPr>
          <p:spPr bwMode="auto">
            <a:xfrm>
              <a:off x="9607041" y="2804490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1" name="Straight Arrow Connector 50"/>
            <p:cNvCxnSpPr>
              <a:cxnSpLocks noChangeShapeType="1"/>
            </p:cNvCxnSpPr>
            <p:nvPr/>
          </p:nvCxnSpPr>
          <p:spPr bwMode="auto">
            <a:xfrm flipH="1">
              <a:off x="8903495" y="2804490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52" name="Straight Arrow Connector 51"/>
            <p:cNvCxnSpPr>
              <a:cxnSpLocks noChangeShapeType="1"/>
              <a:endCxn id="20" idx="0"/>
            </p:cNvCxnSpPr>
            <p:nvPr/>
          </p:nvCxnSpPr>
          <p:spPr bwMode="auto">
            <a:xfrm>
              <a:off x="9915929" y="2804490"/>
              <a:ext cx="1239351" cy="54831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30550"/>
              </p:ext>
            </p:extLst>
          </p:nvPr>
        </p:nvGraphicFramePr>
        <p:xfrm>
          <a:off x="8304212" y="3733800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685800"/>
                <a:gridCol w="685800"/>
              </a:tblGrid>
              <a:tr h="1371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grid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85800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</a:tbl>
          </a:graphicData>
        </a:graphic>
      </p:graphicFrame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8618732" y="4313242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10042232" y="4271641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9117446" y="4895632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10256035" y="5425496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10513269" y="5979367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9864099" y="5932807"/>
            <a:ext cx="341180" cy="315593"/>
          </a:xfrm>
          <a:prstGeom prst="triangle">
            <a:avLst/>
          </a:prstGeom>
          <a:solidFill>
            <a:srgbClr val="C0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9864099" y="5236909"/>
            <a:ext cx="341180" cy="315593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19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 smtClean="0"/>
              <a:t> represents a part of 2D space as a rectangle</a:t>
            </a:r>
          </a:p>
          <a:p>
            <a:pPr lvl="1"/>
            <a:r>
              <a:rPr lang="en-US" dirty="0" smtClean="0"/>
              <a:t>Holds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</a:t>
            </a:r>
            <a:r>
              <a:rPr lang="en-US" dirty="0" smtClean="0"/>
              <a:t> coordinates (bounds)</a:t>
            </a:r>
          </a:p>
          <a:p>
            <a:pPr lvl="1"/>
            <a:r>
              <a:rPr lang="en-US" dirty="0" smtClean="0"/>
              <a:t>Holds elements which entirely fit inside its bounds</a:t>
            </a:r>
          </a:p>
          <a:p>
            <a:pPr lvl="1"/>
            <a:r>
              <a:rPr lang="en-US" dirty="0" smtClean="0"/>
              <a:t>When elements reach max capacity, the node "splits" </a:t>
            </a:r>
          </a:p>
          <a:p>
            <a:pPr lvl="2"/>
            <a:r>
              <a:rPr lang="en-US" dirty="0" smtClean="0"/>
              <a:t>Creates 4 children, each representing part of the parent's bounds</a:t>
            </a:r>
          </a:p>
          <a:p>
            <a:pPr lvl="2"/>
            <a:r>
              <a:rPr lang="en-US" dirty="0" smtClean="0"/>
              <a:t>Elements that entirely fit in child nodes are moved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32220"/>
            <a:ext cx="9577597" cy="1110780"/>
          </a:xfrm>
        </p:spPr>
        <p:txBody>
          <a:bodyPr/>
          <a:lstStyle/>
          <a:p>
            <a:r>
              <a:rPr lang="en-US" noProof="1" smtClean="0"/>
              <a:t>QuadTree Properties</a:t>
            </a:r>
            <a:endParaRPr lang="en-US" noProof="1"/>
          </a:p>
        </p:txBody>
      </p:sp>
      <p:sp>
        <p:nvSpPr>
          <p:cNvPr id="14" name="Rectangle 13"/>
          <p:cNvSpPr/>
          <p:nvPr/>
        </p:nvSpPr>
        <p:spPr>
          <a:xfrm flipH="1">
            <a:off x="1024487" y="5070997"/>
            <a:ext cx="1970098" cy="60186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1125284" y="5214132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2055974" y="5214132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Oval 5"/>
          <p:cNvSpPr>
            <a:spLocks noChangeArrowheads="1"/>
          </p:cNvSpPr>
          <p:nvPr/>
        </p:nvSpPr>
        <p:spPr bwMode="auto">
          <a:xfrm>
            <a:off x="1582484" y="5214132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Oval 5"/>
          <p:cNvSpPr>
            <a:spLocks noChangeArrowheads="1"/>
          </p:cNvSpPr>
          <p:nvPr/>
        </p:nvSpPr>
        <p:spPr bwMode="auto">
          <a:xfrm>
            <a:off x="2533264" y="5214131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596848"/>
              </p:ext>
            </p:extLst>
          </p:nvPr>
        </p:nvGraphicFramePr>
        <p:xfrm>
          <a:off x="3299385" y="5070996"/>
          <a:ext cx="1321144" cy="1371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1144"/>
              </a:tblGrid>
              <a:tr h="1371601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22019" marR="22019" marT="11010" marB="11010"/>
                </a:tc>
              </a:tr>
            </a:tbl>
          </a:graphicData>
        </a:graphic>
      </p:graphicFrame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3459796" y="5248131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630386" y="5660145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Oval 5"/>
          <p:cNvSpPr>
            <a:spLocks noChangeArrowheads="1"/>
          </p:cNvSpPr>
          <p:nvPr/>
        </p:nvSpPr>
        <p:spPr bwMode="auto">
          <a:xfrm>
            <a:off x="4213785" y="5975738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174182" y="5262552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AutoShape 3" descr="U+2192.svg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5980113" y="-60325"/>
            <a:ext cx="2381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7457215" y="5130206"/>
            <a:ext cx="522904" cy="462757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7172163" y="6158051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6369295" y="6133534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Oval 5"/>
          <p:cNvSpPr>
            <a:spLocks noChangeArrowheads="1"/>
          </p:cNvSpPr>
          <p:nvPr/>
        </p:nvSpPr>
        <p:spPr bwMode="auto">
          <a:xfrm>
            <a:off x="7548078" y="5198844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497937"/>
              </p:ext>
            </p:extLst>
          </p:nvPr>
        </p:nvGraphicFramePr>
        <p:xfrm>
          <a:off x="9421468" y="5070997"/>
          <a:ext cx="1321144" cy="13716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0572"/>
                <a:gridCol w="660572"/>
              </a:tblGrid>
              <a:tr h="711029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22019" marR="22019" marT="11010" marB="1101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22019" marR="22019" marT="11010" marB="11010"/>
                </a:tc>
              </a:tr>
              <a:tr h="66057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22019" marR="22019" marT="11010" marB="11010"/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22019" marR="22019" marT="11010" marB="11010"/>
                </a:tc>
              </a:tr>
            </a:tbl>
          </a:graphicData>
        </a:graphic>
      </p:graphicFrame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9581879" y="5248132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Oval 5"/>
          <p:cNvSpPr>
            <a:spLocks noChangeArrowheads="1"/>
          </p:cNvSpPr>
          <p:nvPr/>
        </p:nvSpPr>
        <p:spPr bwMode="auto">
          <a:xfrm>
            <a:off x="9752469" y="5660146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5" name="Oval 5"/>
          <p:cNvSpPr>
            <a:spLocks noChangeArrowheads="1"/>
          </p:cNvSpPr>
          <p:nvPr/>
        </p:nvSpPr>
        <p:spPr bwMode="auto">
          <a:xfrm>
            <a:off x="10335868" y="5975739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10296265" y="5262553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37" name="Straight Arrow Connector 36"/>
          <p:cNvCxnSpPr>
            <a:cxnSpLocks noChangeShapeType="1"/>
            <a:stCxn id="17" idx="2"/>
          </p:cNvCxnSpPr>
          <p:nvPr/>
        </p:nvCxnSpPr>
        <p:spPr bwMode="auto">
          <a:xfrm flipH="1">
            <a:off x="6544683" y="5592963"/>
            <a:ext cx="1173984" cy="455468"/>
          </a:xfrm>
          <a:prstGeom prst="straightConnector1">
            <a:avLst/>
          </a:prstGeom>
          <a:noFill/>
          <a:ln w="38100" algn="ctr">
            <a:solidFill>
              <a:schemeClr val="tx1">
                <a:lumMod val="95000"/>
                <a:lumOff val="5000"/>
              </a:schemeClr>
            </a:solidFill>
            <a:round/>
            <a:headEnd/>
            <a:tailEnd type="arrow" w="med" len="med"/>
          </a:ln>
          <a:effectLst/>
        </p:spPr>
      </p:cxnSp>
      <p:sp>
        <p:nvSpPr>
          <p:cNvPr id="39" name="Rectangle 38"/>
          <p:cNvSpPr/>
          <p:nvPr/>
        </p:nvSpPr>
        <p:spPr>
          <a:xfrm flipH="1">
            <a:off x="6271185" y="6067906"/>
            <a:ext cx="522903" cy="47470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 flipH="1">
            <a:off x="7081302" y="6078496"/>
            <a:ext cx="522903" cy="47470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41"/>
          <p:cNvSpPr/>
          <p:nvPr/>
        </p:nvSpPr>
        <p:spPr>
          <a:xfrm flipH="1">
            <a:off x="7828045" y="6067280"/>
            <a:ext cx="522903" cy="47470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42"/>
          <p:cNvSpPr/>
          <p:nvPr/>
        </p:nvSpPr>
        <p:spPr>
          <a:xfrm flipH="1">
            <a:off x="8547301" y="6067280"/>
            <a:ext cx="522903" cy="474704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4" name="Oval 5"/>
          <p:cNvSpPr>
            <a:spLocks noChangeArrowheads="1"/>
          </p:cNvSpPr>
          <p:nvPr/>
        </p:nvSpPr>
        <p:spPr bwMode="auto">
          <a:xfrm>
            <a:off x="8644928" y="6146835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5" name="Straight Arrow Connector 44"/>
          <p:cNvCxnSpPr>
            <a:cxnSpLocks noChangeShapeType="1"/>
            <a:stCxn id="17" idx="2"/>
          </p:cNvCxnSpPr>
          <p:nvPr/>
        </p:nvCxnSpPr>
        <p:spPr bwMode="auto">
          <a:xfrm flipH="1">
            <a:off x="7373256" y="5592963"/>
            <a:ext cx="345411" cy="462757"/>
          </a:xfrm>
          <a:prstGeom prst="straightConnector1">
            <a:avLst/>
          </a:prstGeom>
          <a:noFill/>
          <a:ln w="38100" algn="ctr">
            <a:solidFill>
              <a:schemeClr val="tx1">
                <a:lumMod val="95000"/>
                <a:lumOff val="5000"/>
              </a:schemeClr>
            </a:solidFill>
            <a:round/>
            <a:headEnd/>
            <a:tailEnd type="arrow" w="med" len="med"/>
          </a:ln>
          <a:effectLst/>
        </p:spPr>
      </p:cxnSp>
      <p:cxnSp>
        <p:nvCxnSpPr>
          <p:cNvPr id="46" name="Straight Arrow Connector 45"/>
          <p:cNvCxnSpPr>
            <a:cxnSpLocks noChangeShapeType="1"/>
            <a:stCxn id="17" idx="2"/>
          </p:cNvCxnSpPr>
          <p:nvPr/>
        </p:nvCxnSpPr>
        <p:spPr bwMode="auto">
          <a:xfrm>
            <a:off x="7718667" y="5592963"/>
            <a:ext cx="363239" cy="484824"/>
          </a:xfrm>
          <a:prstGeom prst="straightConnector1">
            <a:avLst/>
          </a:prstGeom>
          <a:noFill/>
          <a:ln w="38100" algn="ctr">
            <a:solidFill>
              <a:schemeClr val="tx1">
                <a:lumMod val="95000"/>
                <a:lumOff val="5000"/>
              </a:schemeClr>
            </a:solidFill>
            <a:round/>
            <a:headEnd/>
            <a:tailEnd type="arrow" w="med" len="med"/>
          </a:ln>
          <a:effectLst/>
        </p:spPr>
      </p:cxnSp>
      <p:cxnSp>
        <p:nvCxnSpPr>
          <p:cNvPr id="47" name="Straight Arrow Connector 46"/>
          <p:cNvCxnSpPr>
            <a:cxnSpLocks noChangeShapeType="1"/>
            <a:stCxn id="17" idx="2"/>
          </p:cNvCxnSpPr>
          <p:nvPr/>
        </p:nvCxnSpPr>
        <p:spPr bwMode="auto">
          <a:xfrm>
            <a:off x="7718667" y="5592963"/>
            <a:ext cx="1079168" cy="448685"/>
          </a:xfrm>
          <a:prstGeom prst="straightConnector1">
            <a:avLst/>
          </a:prstGeom>
          <a:noFill/>
          <a:ln w="38100" algn="ctr">
            <a:solidFill>
              <a:schemeClr val="tx1">
                <a:lumMod val="95000"/>
                <a:lumOff val="5000"/>
              </a:schemeClr>
            </a:solidFill>
            <a:round/>
            <a:headEnd/>
            <a:tailEnd type="arrow" w="med" len="med"/>
          </a:ln>
          <a:effectLst/>
        </p:spPr>
      </p:cxnSp>
      <p:cxnSp>
        <p:nvCxnSpPr>
          <p:cNvPr id="12" name="Straight Arrow Connector 11"/>
          <p:cNvCxnSpPr/>
          <p:nvPr/>
        </p:nvCxnSpPr>
        <p:spPr>
          <a:xfrm>
            <a:off x="5162453" y="5902433"/>
            <a:ext cx="831271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62453" y="5214353"/>
            <a:ext cx="115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Split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63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QuadTree: Insertion</a:t>
            </a:r>
            <a:endParaRPr lang="en-US" noProof="1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6119" y="1406375"/>
            <a:ext cx="10673410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Insert(element)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node = root;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while (node.Children != null)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quadrant =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Get-Quadrant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(node, element)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(quadrant == -1) break;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node = node.Children[quadrant]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node.Elements.Add(element) 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Try-Split(node)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694612" y="3280734"/>
            <a:ext cx="3954357" cy="1055608"/>
          </a:xfrm>
          <a:prstGeom prst="wedgeRoundRectCallout">
            <a:avLst>
              <a:gd name="adj1" fmla="val -87557"/>
              <a:gd name="adj2" fmla="val -631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chemeClr val="tx1"/>
                </a:solidFill>
              </a:rPr>
              <a:t>Returns child where element can be inserted</a:t>
            </a:r>
            <a:endParaRPr lang="en-US" sz="2800" noProof="1">
              <a:solidFill>
                <a:schemeClr val="tx1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818751" y="5036666"/>
            <a:ext cx="4953000" cy="1055608"/>
          </a:xfrm>
          <a:prstGeom prst="wedgeRoundRectCallout">
            <a:avLst>
              <a:gd name="adj1" fmla="val -68886"/>
              <a:gd name="adj2" fmla="val -484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chemeClr val="tx1"/>
                </a:solidFill>
              </a:rPr>
              <a:t>Split node into 4 children if max element capacity is reached</a:t>
            </a:r>
            <a:endParaRPr lang="en-US" sz="28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7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24400"/>
            <a:ext cx="10363200" cy="820600"/>
          </a:xfrm>
        </p:spPr>
        <p:txBody>
          <a:bodyPr/>
          <a:lstStyle/>
          <a:p>
            <a:r>
              <a:rPr lang="en-GB" dirty="0" smtClean="0"/>
              <a:t>B-Trees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602568"/>
            <a:ext cx="10363200" cy="719034"/>
          </a:xfrm>
        </p:spPr>
        <p:txBody>
          <a:bodyPr/>
          <a:lstStyle/>
          <a:p>
            <a:r>
              <a:rPr lang="en-GB" dirty="0" smtClean="0"/>
              <a:t>B-Tree, B+ Tree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676400"/>
            <a:ext cx="9320148" cy="259079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8780139">
            <a:off x="2980568" y="2680410"/>
            <a:ext cx="1900500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8" name="Right Arrow 7"/>
          <p:cNvSpPr/>
          <p:nvPr/>
        </p:nvSpPr>
        <p:spPr>
          <a:xfrm rot="1886286">
            <a:off x="5966249" y="2683595"/>
            <a:ext cx="2018645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" name="Right Arrow 8"/>
          <p:cNvSpPr/>
          <p:nvPr/>
        </p:nvSpPr>
        <p:spPr>
          <a:xfrm rot="5400000">
            <a:off x="4877004" y="2718935"/>
            <a:ext cx="1111150" cy="381000"/>
          </a:xfrm>
          <a:prstGeom prst="rightArrow">
            <a:avLst>
              <a:gd name="adj1" fmla="val 20732"/>
              <a:gd name="adj2" fmla="val 5634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68399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1990"/>
            <a:ext cx="10363200" cy="820600"/>
          </a:xfrm>
        </p:spPr>
        <p:txBody>
          <a:bodyPr/>
          <a:lstStyle/>
          <a:p>
            <a:r>
              <a:rPr lang="en-US" dirty="0" smtClean="0"/>
              <a:t>Implementing a </a:t>
            </a:r>
            <a:r>
              <a:rPr lang="en-US" dirty="0" smtClean="0"/>
              <a:t>Quad Tree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57358"/>
            <a:ext cx="10363200" cy="719034"/>
          </a:xfrm>
        </p:spPr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901658"/>
              </p:ext>
            </p:extLst>
          </p:nvPr>
        </p:nvGraphicFramePr>
        <p:xfrm>
          <a:off x="7770812" y="1725174"/>
          <a:ext cx="27432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685800"/>
                <a:gridCol w="685800"/>
              </a:tblGrid>
              <a:tr h="13716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grid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85800">
                <a:tc rowSpan="2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  <a:tr h="6858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5720" marR="45720" marT="22860" marB="22860"/>
                </a:tc>
              </a:tr>
            </a:tbl>
          </a:graphicData>
        </a:graphic>
      </p:graphicFrame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8085332" y="2304616"/>
            <a:ext cx="341180" cy="315593"/>
          </a:xfrm>
          <a:prstGeom prst="ellipse">
            <a:avLst/>
          </a:prstGeom>
          <a:solidFill>
            <a:srgbClr val="00B05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9508832" y="2263015"/>
            <a:ext cx="341180" cy="315593"/>
          </a:xfrm>
          <a:prstGeom prst="ellipse">
            <a:avLst/>
          </a:prstGeom>
          <a:solidFill>
            <a:srgbClr val="FF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8584046" y="2887006"/>
            <a:ext cx="341180" cy="315593"/>
          </a:xfrm>
          <a:prstGeom prst="ellipse">
            <a:avLst/>
          </a:prstGeom>
          <a:solidFill>
            <a:srgbClr val="FFC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9722635" y="3416870"/>
            <a:ext cx="341180" cy="315593"/>
          </a:xfrm>
          <a:prstGeom prst="ellipse">
            <a:avLst/>
          </a:prstGeom>
          <a:solidFill>
            <a:srgbClr val="0070C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9979869" y="3970741"/>
            <a:ext cx="341180" cy="315593"/>
          </a:xfrm>
          <a:prstGeom prst="ellipse">
            <a:avLst/>
          </a:prstGeom>
          <a:solidFill>
            <a:srgbClr val="7030A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Oval 5"/>
          <p:cNvSpPr>
            <a:spLocks noChangeArrowheads="1"/>
          </p:cNvSpPr>
          <p:nvPr/>
        </p:nvSpPr>
        <p:spPr bwMode="auto">
          <a:xfrm>
            <a:off x="9330699" y="3924181"/>
            <a:ext cx="341180" cy="315593"/>
          </a:xfrm>
          <a:prstGeom prst="triangle">
            <a:avLst/>
          </a:prstGeom>
          <a:solidFill>
            <a:srgbClr val="C00000">
              <a:alpha val="50000"/>
            </a:srgb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9330699" y="3228283"/>
            <a:ext cx="341180" cy="315593"/>
          </a:xfrm>
          <a:prstGeom prst="rect">
            <a:avLst/>
          </a:prstGeom>
          <a:solidFill>
            <a:schemeClr val="bg2">
              <a:alpha val="5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2400" b="1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12760" y="1688645"/>
            <a:ext cx="6147979" cy="2907850"/>
            <a:chOff x="5451481" y="1046814"/>
            <a:chExt cx="6147979" cy="2907850"/>
          </a:xfrm>
        </p:grpSpPr>
        <p:sp>
          <p:nvSpPr>
            <p:cNvPr id="16" name="Rectangle 15"/>
            <p:cNvSpPr/>
            <p:nvPr/>
          </p:nvSpPr>
          <p:spPr>
            <a:xfrm flipH="1">
              <a:off x="5451481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7" name="Straight Arrow Connector 16"/>
            <p:cNvCxnSpPr>
              <a:cxnSpLocks noChangeShapeType="1"/>
              <a:endCxn id="16" idx="0"/>
            </p:cNvCxnSpPr>
            <p:nvPr/>
          </p:nvCxnSpPr>
          <p:spPr bwMode="auto">
            <a:xfrm flipH="1">
              <a:off x="5895660" y="1660855"/>
              <a:ext cx="1483116" cy="53699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8" name="Straight Arrow Connector 17"/>
            <p:cNvCxnSpPr>
              <a:cxnSpLocks noChangeShapeType="1"/>
              <a:endCxn id="24" idx="0"/>
            </p:cNvCxnSpPr>
            <p:nvPr/>
          </p:nvCxnSpPr>
          <p:spPr bwMode="auto">
            <a:xfrm>
              <a:off x="7796396" y="1665364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19" name="Straight Arrow Connector 18"/>
            <p:cNvCxnSpPr>
              <a:cxnSpLocks noChangeShapeType="1"/>
              <a:endCxn id="23" idx="0"/>
            </p:cNvCxnSpPr>
            <p:nvPr/>
          </p:nvCxnSpPr>
          <p:spPr bwMode="auto">
            <a:xfrm flipH="1">
              <a:off x="7092850" y="1665364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20" name="Straight Arrow Connector 19"/>
            <p:cNvCxnSpPr>
              <a:cxnSpLocks noChangeShapeType="1"/>
              <a:endCxn id="22" idx="0"/>
            </p:cNvCxnSpPr>
            <p:nvPr/>
          </p:nvCxnSpPr>
          <p:spPr bwMode="auto">
            <a:xfrm>
              <a:off x="8105284" y="1665364"/>
              <a:ext cx="1424355" cy="537262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632542" y="2247363"/>
              <a:ext cx="526236" cy="486771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9085460" y="2202626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6648671" y="2198117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7892826" y="2197845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7282933" y="1046814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74345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107111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8561942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9644301" y="3352800"/>
              <a:ext cx="888359" cy="601864"/>
            </a:xfrm>
            <a:prstGeom prst="rect">
              <a:avLst/>
            </a:prstGeom>
            <a:noFill/>
            <a:ln w="38100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Oval 5"/>
            <p:cNvSpPr>
              <a:spLocks noChangeArrowheads="1"/>
            </p:cNvSpPr>
            <p:nvPr/>
          </p:nvSpPr>
          <p:spPr bwMode="auto">
            <a:xfrm>
              <a:off x="6823514" y="2248478"/>
              <a:ext cx="541771" cy="501141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5"/>
            <p:cNvSpPr>
              <a:spLocks noChangeArrowheads="1"/>
            </p:cNvSpPr>
            <p:nvPr/>
          </p:nvSpPr>
          <p:spPr bwMode="auto">
            <a:xfrm>
              <a:off x="7458271" y="1099067"/>
              <a:ext cx="537681" cy="49735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5"/>
            <p:cNvSpPr>
              <a:spLocks noChangeArrowheads="1"/>
            </p:cNvSpPr>
            <p:nvPr/>
          </p:nvSpPr>
          <p:spPr bwMode="auto">
            <a:xfrm>
              <a:off x="10872617" y="3392268"/>
              <a:ext cx="565325" cy="522928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3" name="Oval 5"/>
            <p:cNvSpPr>
              <a:spLocks noChangeArrowheads="1"/>
            </p:cNvSpPr>
            <p:nvPr/>
          </p:nvSpPr>
          <p:spPr bwMode="auto">
            <a:xfrm>
              <a:off x="9282901" y="2252987"/>
              <a:ext cx="516960" cy="478191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9858052" y="3440585"/>
              <a:ext cx="460855" cy="426293"/>
            </a:xfrm>
            <a:prstGeom prst="triangle">
              <a:avLst/>
            </a:prstGeom>
            <a:solidFill>
              <a:srgbClr val="C000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Oval 5"/>
            <p:cNvSpPr>
              <a:spLocks noChangeArrowheads="1"/>
            </p:cNvSpPr>
            <p:nvPr/>
          </p:nvSpPr>
          <p:spPr bwMode="auto">
            <a:xfrm>
              <a:off x="8783521" y="3432737"/>
              <a:ext cx="469339" cy="434141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2400" b="1" dirty="0"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6" name="Straight Arrow Connector 35"/>
            <p:cNvCxnSpPr>
              <a:cxnSpLocks noChangeShapeType="1"/>
              <a:endCxn id="26" idx="0"/>
            </p:cNvCxnSpPr>
            <p:nvPr/>
          </p:nvCxnSpPr>
          <p:spPr bwMode="auto">
            <a:xfrm flipH="1">
              <a:off x="7878680" y="2799981"/>
              <a:ext cx="1310741" cy="552819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7" name="Straight Arrow Connector 36"/>
            <p:cNvCxnSpPr>
              <a:cxnSpLocks noChangeShapeType="1"/>
            </p:cNvCxnSpPr>
            <p:nvPr/>
          </p:nvCxnSpPr>
          <p:spPr bwMode="auto">
            <a:xfrm>
              <a:off x="9607041" y="2804490"/>
              <a:ext cx="540609" cy="532481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 flipH="1">
              <a:off x="8903495" y="2804490"/>
              <a:ext cx="495700" cy="532753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  <p:cxnSp>
          <p:nvCxnSpPr>
            <p:cNvPr id="39" name="Straight Arrow Connector 38"/>
            <p:cNvCxnSpPr>
              <a:cxnSpLocks noChangeShapeType="1"/>
              <a:endCxn id="27" idx="0"/>
            </p:cNvCxnSpPr>
            <p:nvPr/>
          </p:nvCxnSpPr>
          <p:spPr bwMode="auto">
            <a:xfrm>
              <a:off x="9915929" y="2804490"/>
              <a:ext cx="1239351" cy="548310"/>
            </a:xfrm>
            <a:prstGeom prst="straightConnector1">
              <a:avLst/>
            </a:prstGeom>
            <a:noFill/>
            <a:ln w="38100" algn="ctr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1442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BSP tree is a </a:t>
            </a:r>
            <a:r>
              <a:rPr lang="en-US" dirty="0" smtClean="0"/>
              <a:t>hierarchical </a:t>
            </a:r>
            <a:r>
              <a:rPr lang="en-US" dirty="0"/>
              <a:t>subdivisions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dimensional space into convex </a:t>
            </a:r>
            <a:r>
              <a:rPr lang="en-US" dirty="0" smtClean="0"/>
              <a:t>subspaces</a:t>
            </a:r>
          </a:p>
          <a:p>
            <a:pPr lvl="1"/>
            <a:r>
              <a:rPr lang="en-US" dirty="0"/>
              <a:t>Each node has a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front</a:t>
            </a:r>
            <a:r>
              <a:rPr lang="en-US" dirty="0"/>
              <a:t> and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back</a:t>
            </a:r>
            <a:r>
              <a:rPr lang="en-US" dirty="0"/>
              <a:t> </a:t>
            </a:r>
            <a:r>
              <a:rPr lang="en-US" dirty="0" smtClean="0"/>
              <a:t>leaf</a:t>
            </a:r>
          </a:p>
          <a:p>
            <a:r>
              <a:rPr lang="en-US" dirty="0"/>
              <a:t>Starting off with the root node, all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subsequent </a:t>
            </a:r>
            <a:r>
              <a:rPr lang="en-US" dirty="0"/>
              <a:t>insertions are partitioned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the hyperplane of the current </a:t>
            </a:r>
            <a:r>
              <a:rPr lang="en-US" dirty="0" smtClean="0"/>
              <a:t>node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2D space</a:t>
            </a:r>
            <a:r>
              <a:rPr lang="en-US" dirty="0"/>
              <a:t>, a hyperplane is a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3D space</a:t>
            </a:r>
            <a:r>
              <a:rPr lang="en-US" dirty="0"/>
              <a:t>, a hyperplane is a 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plane</a:t>
            </a:r>
          </a:p>
          <a:p>
            <a:r>
              <a:rPr lang="en-US" dirty="0" smtClean="0"/>
              <a:t>Useful </a:t>
            </a:r>
            <a:r>
              <a:rPr lang="en-US" dirty="0"/>
              <a:t>for real time interaction with displays of static </a:t>
            </a:r>
            <a:r>
              <a:rPr lang="en-US" dirty="0" smtClean="0"/>
              <a:t>images</a:t>
            </a:r>
          </a:p>
          <a:p>
            <a:r>
              <a:rPr lang="en-US" dirty="0"/>
              <a:t>BSP trees can be traversed very </a:t>
            </a:r>
            <a:r>
              <a:rPr lang="en-US" dirty="0" smtClean="0"/>
              <a:t>quickly (linear time) for its purposes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BSP-Tree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981200"/>
            <a:ext cx="4724400" cy="295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7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-d tree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</a:t>
            </a:r>
            <a:r>
              <a:rPr lang="en-US" dirty="0" smtClean="0"/>
              <a:t>a space-partitioning data structure for organizing points</a:t>
            </a:r>
            <a:r>
              <a:rPr lang="en-US" dirty="0"/>
              <a:t> in a 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 smtClean="0"/>
              <a:t>-dimensional space</a:t>
            </a:r>
            <a:endParaRPr lang="bg-BG" dirty="0" smtClean="0"/>
          </a:p>
          <a:p>
            <a:pPr lvl="1"/>
            <a:r>
              <a:rPr lang="bg-BG" dirty="0"/>
              <a:t>Е</a:t>
            </a:r>
            <a:r>
              <a:rPr lang="en-US" dirty="0" smtClean="0"/>
              <a:t>very </a:t>
            </a:r>
            <a:r>
              <a:rPr lang="en-US" dirty="0"/>
              <a:t>node is a 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-dimensional </a:t>
            </a:r>
            <a:r>
              <a:rPr lang="en-US" dirty="0" smtClean="0"/>
              <a:t>point</a:t>
            </a:r>
            <a:endParaRPr lang="bg-BG" dirty="0" smtClean="0"/>
          </a:p>
          <a:p>
            <a:pPr lvl="1"/>
            <a:r>
              <a:rPr lang="bg-BG" dirty="0" smtClean="0"/>
              <a:t>Е</a:t>
            </a:r>
            <a:r>
              <a:rPr lang="en-US" dirty="0" smtClean="0"/>
              <a:t>very </a:t>
            </a:r>
            <a:r>
              <a:rPr lang="en-US" dirty="0"/>
              <a:t>non-leaf </a:t>
            </a: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 smtClean="0"/>
              <a:t>thought of as implicitly </a:t>
            </a:r>
            <a:r>
              <a:rPr lang="en-US" dirty="0"/>
              <a:t>generating a </a:t>
            </a:r>
            <a:r>
              <a:rPr lang="en-US" dirty="0" smtClean="0"/>
              <a:t>splitting hyperplane</a:t>
            </a:r>
            <a:r>
              <a:rPr lang="en-US" dirty="0"/>
              <a:t> </a:t>
            </a:r>
            <a:endParaRPr lang="bg-BG" dirty="0" smtClean="0"/>
          </a:p>
          <a:p>
            <a:pPr lvl="2"/>
            <a:r>
              <a:rPr lang="en-US" dirty="0" smtClean="0"/>
              <a:t>Hyperplane divides </a:t>
            </a:r>
            <a:r>
              <a:rPr lang="en-US" dirty="0"/>
              <a:t>the space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two </a:t>
            </a:r>
            <a:r>
              <a:rPr lang="en-US" dirty="0"/>
              <a:t>parts, known </a:t>
            </a:r>
            <a:r>
              <a:rPr lang="en-US" dirty="0" smtClean="0"/>
              <a:t>as half-spaces</a:t>
            </a:r>
          </a:p>
          <a:p>
            <a:pPr lvl="2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K-d Tree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45" y="3841572"/>
            <a:ext cx="4118967" cy="25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Interval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trees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are modified BSTs for holding intervals</a:t>
            </a:r>
            <a:endParaRPr lang="en-US" dirty="0" smtClean="0"/>
          </a:p>
          <a:p>
            <a:pPr lvl="1"/>
            <a:r>
              <a:rPr lang="en-US" dirty="0" smtClean="0"/>
              <a:t>Provide efficient search for finding all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intervals that overlap </a:t>
            </a:r>
            <a:r>
              <a:rPr lang="en-US" dirty="0"/>
              <a:t>with </a:t>
            </a:r>
            <a:r>
              <a:rPr lang="en-US" dirty="0" smtClean="0"/>
              <a:t>a given interval</a:t>
            </a:r>
          </a:p>
          <a:p>
            <a:r>
              <a:rPr lang="en-US" dirty="0" smtClean="0"/>
              <a:t>Each node stores: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 interval as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dirty="0" smtClean="0"/>
              <a:t>..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dirty="0" smtClean="0"/>
              <a:t> values</a:t>
            </a:r>
          </a:p>
          <a:p>
            <a:pPr lvl="1"/>
            <a:r>
              <a:rPr lang="en-US" noProof="1" smtClean="0"/>
              <a:t>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noProof="1" smtClean="0"/>
              <a:t> </a:t>
            </a:r>
            <a:r>
              <a:rPr lang="en-US" noProof="1" smtClean="0"/>
              <a:t>end </a:t>
            </a:r>
            <a:r>
              <a:rPr lang="en-US" noProof="1" smtClean="0"/>
              <a:t>value </a:t>
            </a:r>
            <a:r>
              <a:rPr lang="en-US" noProof="1" smtClean="0"/>
              <a:t>in </a:t>
            </a:r>
            <a:r>
              <a:rPr lang="en-US" noProof="1" smtClean="0"/>
              <a:t>its own subtree</a:t>
            </a:r>
          </a:p>
          <a:p>
            <a:r>
              <a:rPr lang="en-US" noProof="1" smtClean="0"/>
              <a:t>Intervals are ordered by their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lang="en-US" noProof="1" smtClean="0"/>
              <a:t> value</a:t>
            </a:r>
            <a:endParaRPr lang="en-US" noProof="1" smtClean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Tree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17446" y="1752600"/>
            <a:ext cx="4297932" cy="3317808"/>
            <a:chOff x="2721155" y="3443703"/>
            <a:chExt cx="3505570" cy="2835861"/>
          </a:xfrm>
        </p:grpSpPr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H="1">
              <a:off x="4142604" y="4124325"/>
              <a:ext cx="331336" cy="3493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H="1">
              <a:off x="3312098" y="5063062"/>
              <a:ext cx="271618" cy="37289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4036542" y="5168899"/>
              <a:ext cx="152804" cy="30918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5139072" y="4141521"/>
              <a:ext cx="349397" cy="37950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 flipH="1">
              <a:off x="5400083" y="5168899"/>
              <a:ext cx="205122" cy="27597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399486" y="3443703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20..36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99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5364163" y="4360214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29..99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99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3451089" y="4359920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3..41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41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2721155" y="5389438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0..1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>
              <a:off x="3902828" y="5437540"/>
              <a:ext cx="860506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10..15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15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>
              <a:off x="4904822" y="5437540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20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25..30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lang="en-US" sz="20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30</a:t>
              </a:r>
              <a:endParaRPr kumimoji="0" lang="en-US" sz="2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72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intervals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dirty="0" smtClean="0"/>
              <a:t> overlap if: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 given interval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we can immediately skip: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nodes to the right of nodes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n.start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I.end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nodes that have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their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n.max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I.start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Tree: Overlap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6119" y="1981200"/>
            <a:ext cx="6862293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A.start &lt;= B.end &amp;&amp; A.end &gt;= B.start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228012" y="1447800"/>
            <a:ext cx="3657600" cy="1550217"/>
            <a:chOff x="8228012" y="1421583"/>
            <a:chExt cx="3657600" cy="1550217"/>
          </a:xfrm>
        </p:grpSpPr>
        <p:sp>
          <p:nvSpPr>
            <p:cNvPr id="8" name="Arc 7"/>
            <p:cNvSpPr/>
            <p:nvPr/>
          </p:nvSpPr>
          <p:spPr>
            <a:xfrm>
              <a:off x="8532812" y="1447800"/>
              <a:ext cx="1600200" cy="1524000"/>
            </a:xfrm>
            <a:prstGeom prst="arc">
              <a:avLst>
                <a:gd name="adj1" fmla="val 10714516"/>
                <a:gd name="adj2" fmla="val 0"/>
              </a:avLst>
            </a:prstGeom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9637712" y="1421583"/>
              <a:ext cx="1600200" cy="1524000"/>
            </a:xfrm>
            <a:prstGeom prst="arc">
              <a:avLst>
                <a:gd name="adj1" fmla="val 10714516"/>
                <a:gd name="adj2" fmla="val 159163"/>
              </a:avLst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228012" y="2209800"/>
              <a:ext cx="3657600" cy="0"/>
            </a:xfrm>
            <a:prstGeom prst="line">
              <a:avLst/>
            </a:prstGeom>
            <a:ln w="444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8380412" y="2268079"/>
              <a:ext cx="3352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 smtClean="0"/>
                <a:t>A.s       B.s  A.e       B.e</a:t>
              </a:r>
              <a:endParaRPr lang="en-US" sz="2800" b="1" noProof="1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9766412" y="1752600"/>
              <a:ext cx="138000" cy="152400"/>
            </a:xfrm>
            <a:prstGeom prst="line">
              <a:avLst/>
            </a:prstGeom>
            <a:ln w="381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9766412" y="1857939"/>
              <a:ext cx="216429" cy="224263"/>
            </a:xfrm>
            <a:prstGeom prst="line">
              <a:avLst/>
            </a:prstGeom>
            <a:ln w="381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9868919" y="1992279"/>
              <a:ext cx="138000" cy="152400"/>
            </a:xfrm>
            <a:prstGeom prst="line">
              <a:avLst/>
            </a:prstGeom>
            <a:ln w="38100">
              <a:solidFill>
                <a:schemeClr val="tx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389812" y="3200400"/>
            <a:ext cx="4100400" cy="3165322"/>
            <a:chOff x="2721155" y="3443703"/>
            <a:chExt cx="3505570" cy="2835861"/>
          </a:xfrm>
        </p:grpSpPr>
        <p:sp>
          <p:nvSpPr>
            <p:cNvPr id="22" name="Line 11"/>
            <p:cNvSpPr>
              <a:spLocks noChangeShapeType="1"/>
            </p:cNvSpPr>
            <p:nvPr/>
          </p:nvSpPr>
          <p:spPr bwMode="auto">
            <a:xfrm flipH="1">
              <a:off x="4142604" y="4124325"/>
              <a:ext cx="331336" cy="34935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flipH="1">
              <a:off x="3312098" y="5063062"/>
              <a:ext cx="271618" cy="372890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4036542" y="5168899"/>
              <a:ext cx="152804" cy="30918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5139072" y="4141521"/>
              <a:ext cx="349397" cy="379508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H="1">
              <a:off x="5400083" y="5168899"/>
              <a:ext cx="205122" cy="275977"/>
            </a:xfrm>
            <a:prstGeom prst="line">
              <a:avLst/>
            </a:prstGeom>
            <a:noFill/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Oval 4"/>
            <p:cNvSpPr>
              <a:spLocks noChangeArrowheads="1"/>
            </p:cNvSpPr>
            <p:nvPr/>
          </p:nvSpPr>
          <p:spPr bwMode="auto">
            <a:xfrm>
              <a:off x="4399486" y="3443703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20..36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99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Oval 5"/>
            <p:cNvSpPr>
              <a:spLocks noChangeArrowheads="1"/>
            </p:cNvSpPr>
            <p:nvPr/>
          </p:nvSpPr>
          <p:spPr bwMode="auto">
            <a:xfrm>
              <a:off x="5364163" y="4360214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29..99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99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auto">
            <a:xfrm>
              <a:off x="3451089" y="4359920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3..41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41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Oval 8"/>
            <p:cNvSpPr>
              <a:spLocks noChangeArrowheads="1"/>
            </p:cNvSpPr>
            <p:nvPr/>
          </p:nvSpPr>
          <p:spPr bwMode="auto">
            <a:xfrm>
              <a:off x="2721155" y="5389438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0..1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1" name="Oval 9"/>
            <p:cNvSpPr>
              <a:spLocks noChangeArrowheads="1"/>
            </p:cNvSpPr>
            <p:nvPr/>
          </p:nvSpPr>
          <p:spPr bwMode="auto">
            <a:xfrm>
              <a:off x="3902828" y="5437540"/>
              <a:ext cx="860506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10..15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15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2" name="Oval 10"/>
            <p:cNvSpPr>
              <a:spLocks noChangeArrowheads="1"/>
            </p:cNvSpPr>
            <p:nvPr/>
          </p:nvSpPr>
          <p:spPr bwMode="auto">
            <a:xfrm>
              <a:off x="4904822" y="5437540"/>
              <a:ext cx="862562" cy="8420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  <a:alpha val="50000"/>
              </a:schemeClr>
            </a:solidFill>
            <a:ln w="381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lnSpc>
                  <a:spcPct val="100000"/>
                </a:lnSpc>
              </a:pPr>
              <a:r>
                <a:rPr kumimoji="0" lang="en-US" sz="1800" b="1" dirty="0" smtClean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25..30</a:t>
              </a:r>
            </a:p>
            <a:p>
              <a:pPr algn="ctr" eaLnBrk="1" hangingPunct="1">
                <a:lnSpc>
                  <a:spcPct val="100000"/>
                </a:lnSpc>
              </a:pPr>
              <a:r>
                <a:rPr lang="en-US" sz="18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30</a:t>
              </a:r>
              <a:endParaRPr kumimoji="0" lang="en-US" sz="1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29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Tree: Overlap Pseudo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40676" y="1295400"/>
            <a:ext cx="10810293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Overlap(node, interval)</a:t>
            </a:r>
            <a:endParaRPr lang="en-US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goLeft = node.Left != null &amp;&amp; node.Left.Max &gt; interval.Start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goRight = node.Right != null &amp;&amp; node.Start &lt; interval.End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(goLeft)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Overlap(node.Left, interval)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(interval.Start &lt; node.End &amp;&amp; interval.End &gt; node.Start)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print node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if (goRight)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Overlap(node.Right, interval)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78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Interval Tree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500" t="36666" r="26000" b="22445"/>
          <a:stretch/>
        </p:blipFill>
        <p:spPr>
          <a:xfrm>
            <a:off x="2360612" y="1295400"/>
            <a:ext cx="4343400" cy="350520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9500" t="35778" r="11000" b="48222"/>
          <a:stretch/>
        </p:blipFill>
        <p:spPr>
          <a:xfrm>
            <a:off x="6130925" y="2667000"/>
            <a:ext cx="2971800" cy="137160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4599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Balanced binary search trees </a:t>
            </a:r>
            <a:r>
              <a:rPr lang="en-US" sz="3200" dirty="0" smtClean="0"/>
              <a:t>provide fast</a:t>
            </a:r>
            <a:br>
              <a:rPr lang="en-US" sz="3200" dirty="0" smtClean="0"/>
            </a:br>
            <a:r>
              <a:rPr lang="en-US" sz="3200" dirty="0" smtClean="0"/>
              <a:t>add / search / remove operations –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O(log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n)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22300" lvl="1" indent="-319088"/>
            <a:r>
              <a:rPr lang="en-US" sz="3000" dirty="0" smtClean="0"/>
              <a:t>AVL-Tree</a:t>
            </a:r>
            <a:r>
              <a:rPr lang="en-US" sz="3000" dirty="0"/>
              <a:t>, </a:t>
            </a:r>
            <a:r>
              <a:rPr lang="en-US" sz="3000" dirty="0" smtClean="0"/>
              <a:t>Red-Black Tree, AA-Tree</a:t>
            </a:r>
            <a:r>
              <a:rPr lang="en-US" sz="3000" dirty="0" smtClean="0"/>
              <a:t>, </a:t>
            </a:r>
            <a:r>
              <a:rPr lang="en-US" sz="3000" dirty="0"/>
              <a:t>Rope</a:t>
            </a:r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B-Trees</a:t>
            </a:r>
            <a:r>
              <a:rPr lang="en-US" sz="3200" dirty="0" smtClean="0"/>
              <a:t> are ordered trees that</a:t>
            </a:r>
            <a:br>
              <a:rPr lang="en-US" sz="3200" dirty="0" smtClean="0"/>
            </a:br>
            <a:r>
              <a:rPr lang="en-US" sz="3200" dirty="0" smtClean="0"/>
              <a:t>hold multiple keys in a single node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Heaps </a:t>
            </a:r>
            <a:r>
              <a:rPr lang="en-US" sz="3200" dirty="0" smtClean="0"/>
              <a:t>provide fast add / find-min / remove-min operations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Tries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suffix trees </a:t>
            </a:r>
            <a:r>
              <a:rPr lang="en-US" sz="3200" dirty="0" smtClean="0"/>
              <a:t>provide fast string pattern matching</a:t>
            </a:r>
            <a:endParaRPr lang="en-US" sz="3200" dirty="0"/>
          </a:p>
          <a:p>
            <a:pPr marL="442913" indent="-442913">
              <a:buFontTx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Space-partitioning trees </a:t>
            </a:r>
            <a:r>
              <a:rPr lang="en-US" sz="3200" dirty="0" smtClean="0"/>
              <a:t>partition the space into hyperplanes</a:t>
            </a:r>
            <a:endParaRPr lang="en-US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22300" lvl="1" indent="-319088"/>
            <a:r>
              <a:rPr lang="en-US" sz="3000" noProof="1" smtClean="0"/>
              <a:t>QuadTree, BSP-tree, k-d tree, Interval tree</a:t>
            </a:r>
            <a:endParaRPr lang="en-US" sz="3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33" y="1371600"/>
            <a:ext cx="3033600" cy="22505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Tree </a:t>
            </a:r>
            <a:r>
              <a:rPr lang="en-US" dirty="0" smtClean="0"/>
              <a:t>Structures </a:t>
            </a:r>
            <a:r>
              <a:rPr lang="en-US" smtClean="0"/>
              <a:t>– Part </a:t>
            </a:r>
            <a:r>
              <a:rPr lang="en-US" dirty="0" smtClean="0"/>
              <a:t>II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15"/>
              </a:rPr>
              <a:t>https://softuni.bg/trainings/1308/data-structures-february-2016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655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labs,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969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B-trees</a:t>
            </a:r>
            <a:r>
              <a:rPr lang="en-US" dirty="0" smtClean="0"/>
              <a:t> are generalization of the concept of ordered binary search trees – see the </a:t>
            </a:r>
            <a:r>
              <a:rPr lang="en-US" dirty="0" smtClean="0">
                <a:hlinkClick r:id="rId3"/>
              </a:rPr>
              <a:t>visualization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B-tree of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has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2*b</a:t>
            </a:r>
            <a:r>
              <a:rPr lang="en-US" dirty="0" smtClean="0"/>
              <a:t> keys in a node and between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b+1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2*b+1</a:t>
            </a:r>
            <a:r>
              <a:rPr lang="en-US" dirty="0" smtClean="0"/>
              <a:t> child nodes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keys in each node are ordered increasingly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keys in a child node have values between their left and right parent keys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If the B-tree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balanced</a:t>
            </a:r>
            <a:r>
              <a:rPr lang="en-US" dirty="0" smtClean="0"/>
              <a:t>, its search / insert / add operations take about log(n) steps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B-trees can be efficiently stored on the hard disk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B-Trees?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14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B-Tree of order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3200" dirty="0" smtClean="0">
                <a:latin typeface="+mj-lt"/>
                <a:cs typeface="Consolas" pitchFamily="49" charset="0"/>
              </a:rPr>
              <a:t>(max number of child nodes)</a:t>
            </a:r>
            <a:endParaRPr lang="en-US" sz="3200" dirty="0" smtClean="0"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– Example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31812" y="1905000"/>
            <a:ext cx="11135416" cy="4352544"/>
            <a:chOff x="521596" y="1802698"/>
            <a:chExt cx="11135416" cy="4352544"/>
          </a:xfrm>
        </p:grpSpPr>
        <p:grpSp>
          <p:nvGrpSpPr>
            <p:cNvPr id="181" name="Group 180"/>
            <p:cNvGrpSpPr/>
            <p:nvPr/>
          </p:nvGrpSpPr>
          <p:grpSpPr>
            <a:xfrm>
              <a:off x="5252530" y="1802698"/>
              <a:ext cx="1493780" cy="682752"/>
              <a:chOff x="3886200" y="1981200"/>
              <a:chExt cx="1143000" cy="609600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3886201" y="1981200"/>
                <a:ext cx="1142999" cy="381000"/>
                <a:chOff x="4115391" y="1981200"/>
                <a:chExt cx="1091609" cy="381000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115391" y="1981200"/>
                  <a:ext cx="532809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13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4648200" y="1981200"/>
                  <a:ext cx="5588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69" name="Rectangle 168"/>
              <p:cNvSpPr/>
              <p:nvPr/>
            </p:nvSpPr>
            <p:spPr>
              <a:xfrm>
                <a:off x="3886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4267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4648200" y="2362200"/>
                <a:ext cx="3810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 rot="10800000" flipV="1">
              <a:off x="3933026" y="2346766"/>
              <a:ext cx="1568467" cy="1141475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6497347" y="2357434"/>
              <a:ext cx="1506229" cy="1130808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5400000">
              <a:off x="5444929" y="2918485"/>
              <a:ext cx="1120138" cy="19383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/>
            <p:cNvGrpSpPr/>
            <p:nvPr/>
          </p:nvGrpSpPr>
          <p:grpSpPr>
            <a:xfrm>
              <a:off x="3273270" y="3509578"/>
              <a:ext cx="1294610" cy="682752"/>
              <a:chOff x="2286000" y="3352800"/>
              <a:chExt cx="914400" cy="60960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286000" y="3352800"/>
                <a:ext cx="914400" cy="381000"/>
                <a:chOff x="2113504" y="2743200"/>
                <a:chExt cx="914400" cy="381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1135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25707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11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77" name="Rectangle 176"/>
              <p:cNvSpPr/>
              <p:nvPr/>
            </p:nvSpPr>
            <p:spPr>
              <a:xfrm>
                <a:off x="22860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25908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28956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cxnSp>
          <p:nvCxnSpPr>
            <p:cNvPr id="102" name="Straight Arrow Connector 101"/>
            <p:cNvCxnSpPr>
              <a:endCxn id="65" idx="0"/>
            </p:cNvCxnSpPr>
            <p:nvPr/>
          </p:nvCxnSpPr>
          <p:spPr>
            <a:xfrm flipH="1">
              <a:off x="1099184" y="4070857"/>
              <a:ext cx="2388540" cy="1387418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2318059" y="4064315"/>
              <a:ext cx="1614973" cy="1383569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3404325" y="4063758"/>
              <a:ext cx="947789" cy="1408172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5339667" y="3509578"/>
              <a:ext cx="1294610" cy="682752"/>
              <a:chOff x="2286000" y="3352800"/>
              <a:chExt cx="914400" cy="609600"/>
            </a:xfrm>
          </p:grpSpPr>
          <p:grpSp>
            <p:nvGrpSpPr>
              <p:cNvPr id="186" name="Group 80"/>
              <p:cNvGrpSpPr/>
              <p:nvPr/>
            </p:nvGrpSpPr>
            <p:grpSpPr>
              <a:xfrm>
                <a:off x="2286000" y="3352800"/>
                <a:ext cx="914400" cy="381000"/>
                <a:chOff x="2113504" y="2743200"/>
                <a:chExt cx="914400" cy="381000"/>
              </a:xfrm>
            </p:grpSpPr>
            <p:sp>
              <p:nvSpPr>
                <p:cNvPr id="190" name="Rectangle 189"/>
                <p:cNvSpPr/>
                <p:nvPr/>
              </p:nvSpPr>
              <p:spPr>
                <a:xfrm>
                  <a:off x="21135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1" name="Rectangle 190"/>
                <p:cNvSpPr/>
                <p:nvPr/>
              </p:nvSpPr>
              <p:spPr>
                <a:xfrm>
                  <a:off x="2570704" y="2743200"/>
                  <a:ext cx="4572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23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sp>
            <p:nvSpPr>
              <p:cNvPr id="187" name="Rectangle 186"/>
              <p:cNvSpPr/>
              <p:nvPr/>
            </p:nvSpPr>
            <p:spPr>
              <a:xfrm>
                <a:off x="22860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5908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895600" y="3733800"/>
                <a:ext cx="304800" cy="228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7350054" y="3509578"/>
              <a:ext cx="1304973" cy="682752"/>
              <a:chOff x="5386395" y="3505200"/>
              <a:chExt cx="998530" cy="609600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5391150" y="3505200"/>
                <a:ext cx="990600" cy="381000"/>
                <a:chOff x="6085952" y="2743200"/>
                <a:chExt cx="1066800" cy="381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60859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30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6619352" y="2743200"/>
                  <a:ext cx="53340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64" name="Group 263"/>
              <p:cNvGrpSpPr/>
              <p:nvPr/>
            </p:nvGrpSpPr>
            <p:grpSpPr>
              <a:xfrm>
                <a:off x="5386395" y="3886200"/>
                <a:ext cx="998530" cy="228600"/>
                <a:chOff x="5386395" y="3886200"/>
                <a:chExt cx="998530" cy="228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5386395" y="3886200"/>
                  <a:ext cx="338131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5724525" y="38862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6054725" y="3886200"/>
                  <a:ext cx="330200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126" name="Straight Arrow Connector 125"/>
            <p:cNvCxnSpPr/>
            <p:nvPr/>
          </p:nvCxnSpPr>
          <p:spPr>
            <a:xfrm>
              <a:off x="7580345" y="4064317"/>
              <a:ext cx="1074682" cy="1407613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8016022" y="4064313"/>
              <a:ext cx="1854967" cy="1423761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8439261" y="4064314"/>
              <a:ext cx="2669852" cy="1383570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/>
            <p:cNvGrpSpPr/>
            <p:nvPr/>
          </p:nvGrpSpPr>
          <p:grpSpPr>
            <a:xfrm>
              <a:off x="521596" y="5458275"/>
              <a:ext cx="1170458" cy="682752"/>
              <a:chOff x="544538" y="5181600"/>
              <a:chExt cx="1189015" cy="60960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544538" y="5181600"/>
                <a:ext cx="1189015" cy="381000"/>
                <a:chOff x="1234102" y="4114800"/>
                <a:chExt cx="975699" cy="381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1234102" y="4114800"/>
                  <a:ext cx="32193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4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554445" y="4114800"/>
                  <a:ext cx="322273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876719" y="4114800"/>
                  <a:ext cx="333082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15" name="Group 214"/>
              <p:cNvGrpSpPr/>
              <p:nvPr/>
            </p:nvGrpSpPr>
            <p:grpSpPr>
              <a:xfrm>
                <a:off x="544539" y="5562600"/>
                <a:ext cx="1189011" cy="228600"/>
                <a:chOff x="533400" y="5105400"/>
                <a:chExt cx="1066800" cy="228600"/>
              </a:xfrm>
            </p:grpSpPr>
            <p:sp>
              <p:nvSpPr>
                <p:cNvPr id="211" name="Rectangle 210"/>
                <p:cNvSpPr/>
                <p:nvPr/>
              </p:nvSpPr>
              <p:spPr>
                <a:xfrm>
                  <a:off x="533400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803275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1066800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1336675" y="5105400"/>
                  <a:ext cx="263525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59" name="Group 258"/>
            <p:cNvGrpSpPr/>
            <p:nvPr/>
          </p:nvGrpSpPr>
          <p:grpSpPr>
            <a:xfrm>
              <a:off x="1816997" y="5458275"/>
              <a:ext cx="949989" cy="682752"/>
              <a:chOff x="1962151" y="5181600"/>
              <a:chExt cx="558211" cy="609600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60687" y="4800600"/>
                  <a:ext cx="384359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8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2656948" y="4800600"/>
                  <a:ext cx="355030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9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19" name="Group 218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216" name="Rectangle 215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31" name="Group 130"/>
            <p:cNvGrpSpPr/>
            <p:nvPr/>
          </p:nvGrpSpPr>
          <p:grpSpPr>
            <a:xfrm>
              <a:off x="2883797" y="5458275"/>
              <a:ext cx="1077015" cy="682752"/>
              <a:chOff x="1962151" y="5181600"/>
              <a:chExt cx="558211" cy="609600"/>
            </a:xfrm>
          </p:grpSpPr>
          <p:grpSp>
            <p:nvGrpSpPr>
              <p:cNvPr id="132" name="Group 131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2260687" y="4800600"/>
                  <a:ext cx="365468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35" name="Rectangle 134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0" name="Group 139"/>
            <p:cNvGrpSpPr/>
            <p:nvPr/>
          </p:nvGrpSpPr>
          <p:grpSpPr>
            <a:xfrm>
              <a:off x="8141597" y="5465915"/>
              <a:ext cx="1077015" cy="682752"/>
              <a:chOff x="1962151" y="5181600"/>
              <a:chExt cx="558211" cy="609600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2260687" y="4800600"/>
                  <a:ext cx="36909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26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28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49" name="Group 148"/>
            <p:cNvGrpSpPr/>
            <p:nvPr/>
          </p:nvGrpSpPr>
          <p:grpSpPr>
            <a:xfrm>
              <a:off x="9360797" y="5471933"/>
              <a:ext cx="1077015" cy="682752"/>
              <a:chOff x="1962151" y="5181600"/>
              <a:chExt cx="558211" cy="609600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1962151" y="5181600"/>
                <a:ext cx="558210" cy="381000"/>
                <a:chOff x="2260688" y="4800600"/>
                <a:chExt cx="751290" cy="381000"/>
              </a:xfrm>
            </p:grpSpPr>
            <p:sp>
              <p:nvSpPr>
                <p:cNvPr id="158" name="Rectangle 157"/>
                <p:cNvSpPr/>
                <p:nvPr/>
              </p:nvSpPr>
              <p:spPr>
                <a:xfrm>
                  <a:off x="2260688" y="4800600"/>
                  <a:ext cx="36455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53" name="Group 152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54" name="Rectangle 153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0" name="Group 159"/>
            <p:cNvGrpSpPr/>
            <p:nvPr/>
          </p:nvGrpSpPr>
          <p:grpSpPr>
            <a:xfrm>
              <a:off x="10579997" y="5472490"/>
              <a:ext cx="1077015" cy="682752"/>
              <a:chOff x="1962151" y="5181600"/>
              <a:chExt cx="558211" cy="60960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166" name="Rectangle 165"/>
                <p:cNvSpPr/>
                <p:nvPr/>
              </p:nvSpPr>
              <p:spPr>
                <a:xfrm>
                  <a:off x="2260687" y="4800600"/>
                  <a:ext cx="36909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39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43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63" name="Rectangle 162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68" name="Group 167"/>
            <p:cNvGrpSpPr/>
            <p:nvPr/>
          </p:nvGrpSpPr>
          <p:grpSpPr>
            <a:xfrm>
              <a:off x="4255397" y="5462712"/>
              <a:ext cx="1077015" cy="682752"/>
              <a:chOff x="1962151" y="5181600"/>
              <a:chExt cx="558211" cy="609600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182" name="Rectangle 181"/>
                <p:cNvSpPr/>
                <p:nvPr/>
              </p:nvSpPr>
              <p:spPr>
                <a:xfrm>
                  <a:off x="2260687" y="4800600"/>
                  <a:ext cx="36909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14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15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73" name="Group 172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74" name="Rectangle 173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76" name="Rectangle 175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184" name="Group 183"/>
            <p:cNvGrpSpPr/>
            <p:nvPr/>
          </p:nvGrpSpPr>
          <p:grpSpPr>
            <a:xfrm>
              <a:off x="5474597" y="5462712"/>
              <a:ext cx="1077015" cy="682752"/>
              <a:chOff x="1962151" y="5181600"/>
              <a:chExt cx="558211" cy="609600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200" name="Rectangle 199"/>
                <p:cNvSpPr/>
                <p:nvPr/>
              </p:nvSpPr>
              <p:spPr>
                <a:xfrm>
                  <a:off x="2260687" y="4800600"/>
                  <a:ext cx="36909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17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01" name="Rectangle 200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19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196" name="Group 195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6693797" y="5462155"/>
              <a:ext cx="1077015" cy="682752"/>
              <a:chOff x="1962151" y="5181600"/>
              <a:chExt cx="558211" cy="609600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1962151" y="5181600"/>
                <a:ext cx="558211" cy="381000"/>
                <a:chOff x="2260687" y="4800600"/>
                <a:chExt cx="751291" cy="381000"/>
              </a:xfrm>
            </p:grpSpPr>
            <p:sp>
              <p:nvSpPr>
                <p:cNvPr id="208" name="Rectangle 207"/>
                <p:cNvSpPr/>
                <p:nvPr/>
              </p:nvSpPr>
              <p:spPr>
                <a:xfrm>
                  <a:off x="2260687" y="4800600"/>
                  <a:ext cx="369094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21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2629781" y="4800600"/>
                  <a:ext cx="382197" cy="381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onsolas" pitchFamily="49" charset="0"/>
                      <a:cs typeface="Consolas" pitchFamily="49" charset="0"/>
                    </a:rPr>
                    <a:t>22</a:t>
                  </a:r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  <p:grpSp>
            <p:nvGrpSpPr>
              <p:cNvPr id="204" name="Group 203"/>
              <p:cNvGrpSpPr/>
              <p:nvPr/>
            </p:nvGrpSpPr>
            <p:grpSpPr>
              <a:xfrm>
                <a:off x="1962151" y="5562600"/>
                <a:ext cx="558211" cy="228600"/>
                <a:chOff x="1943101" y="5105400"/>
                <a:chExt cx="691118" cy="228600"/>
              </a:xfrm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1943101" y="5105400"/>
                  <a:ext cx="231588" cy="2286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2178781" y="5114677"/>
                  <a:ext cx="240165" cy="21882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2418947" y="5114678"/>
                  <a:ext cx="215272" cy="21882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00" b="1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endParaRPr>
                </a:p>
              </p:txBody>
            </p:sp>
          </p:grpSp>
        </p:grpSp>
        <p:cxnSp>
          <p:nvCxnSpPr>
            <p:cNvPr id="210" name="Straight Arrow Connector 209"/>
            <p:cNvCxnSpPr/>
            <p:nvPr/>
          </p:nvCxnSpPr>
          <p:spPr>
            <a:xfrm flipH="1">
              <a:off x="4813090" y="4070857"/>
              <a:ext cx="763043" cy="1384126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>
              <a:off x="5988287" y="4067828"/>
              <a:ext cx="15426" cy="1420246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>
              <a:off x="6410105" y="4075000"/>
              <a:ext cx="812808" cy="1372884"/>
            </a:xfrm>
            <a:prstGeom prst="straightConnector1">
              <a:avLst/>
            </a:prstGeom>
            <a:ln w="38100" cap="rnd">
              <a:solidFill>
                <a:schemeClr val="accent5">
                  <a:lumMod val="20000"/>
                  <a:lumOff val="80000"/>
                </a:schemeClr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68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B-Trees hold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child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nodes</a:t>
            </a:r>
            <a:r>
              <a:rPr lang="en-US" dirty="0" smtClean="0"/>
              <a:t>, not single one</a:t>
            </a:r>
          </a:p>
          <a:p>
            <a:pPr lvl="1"/>
            <a:r>
              <a:rPr lang="en-US" dirty="0" smtClean="0"/>
              <a:t>B-trees </a:t>
            </a:r>
            <a:r>
              <a:rPr lang="en-US" dirty="0"/>
              <a:t>do not need re-balancing </a:t>
            </a:r>
            <a:r>
              <a:rPr lang="en-US" dirty="0" smtClean="0"/>
              <a:t>so frequently</a:t>
            </a:r>
          </a:p>
          <a:p>
            <a:pPr lvl="2"/>
            <a:r>
              <a:rPr lang="en-US" dirty="0" smtClean="0"/>
              <a:t>Unlike other </a:t>
            </a:r>
            <a:r>
              <a:rPr lang="en-US" dirty="0"/>
              <a:t>self-balancing search </a:t>
            </a:r>
            <a:r>
              <a:rPr lang="en-US" dirty="0" smtClean="0"/>
              <a:t>trees (like AVL, AA and Red-Black)</a:t>
            </a:r>
          </a:p>
          <a:p>
            <a:pPr lvl="1"/>
            <a:r>
              <a:rPr lang="en-US" dirty="0" smtClean="0"/>
              <a:t>B-trees may </a:t>
            </a:r>
            <a:r>
              <a:rPr lang="en-US" dirty="0"/>
              <a:t>waste some </a:t>
            </a:r>
            <a:r>
              <a:rPr lang="en-US" dirty="0" smtClean="0"/>
              <a:t>space (memory)</a:t>
            </a:r>
          </a:p>
          <a:p>
            <a:pPr lvl="2"/>
            <a:r>
              <a:rPr lang="en-US" dirty="0" smtClean="0"/>
              <a:t>Since </a:t>
            </a:r>
            <a:r>
              <a:rPr lang="en-US" dirty="0"/>
              <a:t>nodes are not entirely </a:t>
            </a:r>
            <a:r>
              <a:rPr lang="en-US" dirty="0" smtClean="0"/>
              <a:t>full</a:t>
            </a:r>
          </a:p>
          <a:p>
            <a:r>
              <a:rPr lang="en-US" dirty="0" smtClean="0"/>
              <a:t>B-Trees are good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database indexes</a:t>
            </a:r>
          </a:p>
          <a:p>
            <a:pPr lvl="1"/>
            <a:r>
              <a:rPr lang="en-US" dirty="0" smtClean="0"/>
              <a:t>Because a single node is stored in a single cluster of the hard drive</a:t>
            </a:r>
          </a:p>
          <a:p>
            <a:pPr lvl="1"/>
            <a:r>
              <a:rPr lang="en-US" dirty="0" smtClean="0"/>
              <a:t>Minimize the number of disk operations (which are very slow)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B-Trees vs. Other Balanced Search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5009006"/>
            <a:ext cx="10363200" cy="820600"/>
          </a:xfrm>
        </p:spPr>
        <p:txBody>
          <a:bodyPr/>
          <a:lstStyle/>
          <a:p>
            <a:r>
              <a:rPr lang="en-US" dirty="0" smtClean="0"/>
              <a:t>Implementation </a:t>
            </a:r>
            <a:r>
              <a:rPr lang="en-US" smtClean="0"/>
              <a:t>of B-Tree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75" y="1145998"/>
            <a:ext cx="8647676" cy="34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B+ tree </a:t>
            </a:r>
            <a:r>
              <a:rPr lang="en-GB" dirty="0" smtClean="0"/>
              <a:t>is a special kind of B-tree</a:t>
            </a:r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Internal nodes hold keys + </a:t>
            </a:r>
            <a:r>
              <a:rPr lang="en-GB" dirty="0" smtClean="0"/>
              <a:t>children</a:t>
            </a:r>
            <a:endParaRPr lang="en-GB" dirty="0" smtClean="0"/>
          </a:p>
          <a:p>
            <a:pPr lvl="1"/>
            <a:r>
              <a:rPr lang="en-GB" dirty="0" smtClean="0"/>
              <a:t>Leaf nodes hold </a:t>
            </a:r>
            <a:r>
              <a:rPr lang="en-GB" dirty="0" smtClean="0"/>
              <a:t>only keys </a:t>
            </a:r>
            <a:r>
              <a:rPr lang="en-GB" dirty="0" smtClean="0"/>
              <a:t>+ links</a:t>
            </a:r>
          </a:p>
          <a:p>
            <a:pPr lvl="1"/>
            <a:r>
              <a:rPr lang="en-GB" dirty="0" smtClean="0"/>
              <a:t>Nodes at each level are linked in a doubly-linked list</a:t>
            </a:r>
          </a:p>
          <a:p>
            <a:r>
              <a:rPr lang="en-GB" dirty="0" smtClean="0"/>
              <a:t>B+ tree is used for storing data for efficient retrieval in </a:t>
            </a:r>
            <a:r>
              <a:rPr lang="en-US" dirty="0">
                <a:hlinkClick r:id="rId3" tooltip="Block (data storage)"/>
              </a:rPr>
              <a:t>block-oriented</a:t>
            </a:r>
            <a:r>
              <a:rPr lang="en-US" dirty="0"/>
              <a:t> storage </a:t>
            </a:r>
            <a:r>
              <a:rPr lang="en-US" dirty="0" smtClean="0"/>
              <a:t>context, e.g. in </a:t>
            </a:r>
            <a:r>
              <a:rPr lang="en-GB" dirty="0" smtClean="0"/>
              <a:t>file systems and databases</a:t>
            </a:r>
          </a:p>
          <a:p>
            <a:r>
              <a:rPr lang="en-GB" dirty="0" smtClean="0"/>
              <a:t>B+ tree has a lot of pointers to child nodes in a node</a:t>
            </a:r>
          </a:p>
          <a:p>
            <a:pPr lvl="1"/>
            <a:r>
              <a:rPr lang="en-GB" dirty="0" smtClean="0"/>
              <a:t>Reduces the number of I/O operations to find an element</a:t>
            </a:r>
          </a:p>
          <a:p>
            <a:r>
              <a:rPr lang="en-GB" dirty="0" smtClean="0"/>
              <a:t>Many file systems and RDBMS use B+ trees for efficiency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52" y="1288709"/>
            <a:ext cx="3414600" cy="1570716"/>
          </a:xfrm>
          <a:prstGeom prst="roundRect">
            <a:avLst>
              <a:gd name="adj" fmla="val 3055"/>
            </a:avLst>
          </a:prstGeom>
        </p:spPr>
      </p:pic>
    </p:spTree>
    <p:extLst>
      <p:ext uri="{BB962C8B-B14F-4D97-AF65-F5344CB8AC3E}">
        <p14:creationId xmlns:p14="http://schemas.microsoft.com/office/powerpoint/2010/main" val="22700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 Tree – Example</a:t>
            </a:r>
            <a:endParaRPr lang="en-US" dirty="0"/>
          </a:p>
        </p:txBody>
      </p:sp>
      <p:pic>
        <p:nvPicPr>
          <p:cNvPr id="2050" name="Picture 2" descr="http://jcole.us/blog/files/innodb/20130109/72dpi/B_Tree_Structur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076309"/>
            <a:ext cx="7543800" cy="5480539"/>
          </a:xfrm>
          <a:prstGeom prst="roundRect">
            <a:avLst>
              <a:gd name="adj" fmla="val 73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7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1637</Words>
  <Application>Microsoft Office PowerPoint</Application>
  <PresentationFormat>Custom</PresentationFormat>
  <Paragraphs>364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Advanced Tree Structures – Part II </vt:lpstr>
      <vt:lpstr>Table of Contents</vt:lpstr>
      <vt:lpstr>B-Trees</vt:lpstr>
      <vt:lpstr>What are B-Trees?</vt:lpstr>
      <vt:lpstr>B-Tree – Example</vt:lpstr>
      <vt:lpstr>B-Trees vs. Other Balanced Search Trees</vt:lpstr>
      <vt:lpstr>Implementation of B-Tree</vt:lpstr>
      <vt:lpstr>B+ Tree</vt:lpstr>
      <vt:lpstr>B+ Tree – Example</vt:lpstr>
      <vt:lpstr>Priority Queue and Heaps</vt:lpstr>
      <vt:lpstr>Priority Queue</vt:lpstr>
      <vt:lpstr>What is Heap?</vt:lpstr>
      <vt:lpstr>Binary Heap</vt:lpstr>
      <vt:lpstr>Binary Heap – Array Implementation</vt:lpstr>
      <vt:lpstr>Binary Heap in Array: Tree Node Indexes</vt:lpstr>
      <vt:lpstr>Binary Heap: Heapify-Down</vt:lpstr>
      <vt:lpstr>Binary Heap: Heapify-Up</vt:lpstr>
      <vt:lpstr>Binary Heap: Build-Max-Heap and Insert</vt:lpstr>
      <vt:lpstr>Implementing Binary Heap</vt:lpstr>
      <vt:lpstr>Other Heap Data Structures</vt:lpstr>
      <vt:lpstr>Tries</vt:lpstr>
      <vt:lpstr>What is Trie?</vt:lpstr>
      <vt:lpstr>Suffix Tree</vt:lpstr>
      <vt:lpstr>Trie – Implementation</vt:lpstr>
      <vt:lpstr>Space-Partitioning Trees</vt:lpstr>
      <vt:lpstr>What is Space-Partitioning Tree?</vt:lpstr>
      <vt:lpstr>Quad Trees</vt:lpstr>
      <vt:lpstr>QuadTree Properties</vt:lpstr>
      <vt:lpstr>QuadTree: Insertion</vt:lpstr>
      <vt:lpstr>Implementing a Quad Tree</vt:lpstr>
      <vt:lpstr>BSP-Tree</vt:lpstr>
      <vt:lpstr>K-d Tree</vt:lpstr>
      <vt:lpstr>Interval Tree</vt:lpstr>
      <vt:lpstr>Interval Tree: Overlap</vt:lpstr>
      <vt:lpstr>Interval Tree: Overlap Pseudo Code</vt:lpstr>
      <vt:lpstr>Interval Tree</vt:lpstr>
      <vt:lpstr>Summary</vt:lpstr>
      <vt:lpstr>Advanced Tree Structures – Part II</vt:lpstr>
      <vt:lpstr>License</vt:lpstr>
      <vt:lpstr>Free Trainings @ Software University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Tree Structures</dc:title>
  <dc:subject>Software Development Course</dc:subject>
  <dc:creator/>
  <cp:keywords>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2016-03-23T13:59:59Z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